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6" r:id="rId3"/>
    <p:sldId id="267" r:id="rId4"/>
    <p:sldId id="264" r:id="rId5"/>
    <p:sldId id="265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3E4B9-A682-407A-9936-E4955F63A527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474F-66BA-4D2E-B986-5AFE241DB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8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0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a computer as a system—what happens if you move the</a:t>
            </a:r>
            <a:r>
              <a:rPr lang="en-US" baseline="0" dirty="0" smtClean="0"/>
              <a:t> mouse? Your direct action is on the mouse but what about the indirect change to the system when you click on the mouse?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Models should be realistic and based on data from the real world; they should be both explanatory and predictive.  In some cases, they can be based on numbers and mathematical equations.  Models should also represent ideas that fit into a larger framework of understanding.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D36BCB-5775-495B-8FCE-2998DDB5764F}" type="slidenum">
              <a:rPr lang="en-US">
                <a:latin typeface="Times" pitchFamily="18" charset="0"/>
              </a:rPr>
              <a:pPr eaLnBrk="1" hangingPunct="1"/>
              <a:t>3</a:t>
            </a:fld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6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</a:t>
            </a:r>
            <a:r>
              <a:rPr lang="en-US" baseline="0" dirty="0" smtClean="0"/>
              <a:t> with 3 volunteers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9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2BFA3-9731-4927-98F2-71977DE4228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85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15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095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1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35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57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03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59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144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27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31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53E1-584C-4881-BA16-C834B8979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CBF4-888E-42E0-8078-C2A8CD51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992813"/>
            <a:ext cx="12191999" cy="865187"/>
            <a:chOff x="0" y="5992813"/>
            <a:chExt cx="12191999" cy="86518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5992813"/>
              <a:ext cx="12191999" cy="865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8302" y="6184344"/>
              <a:ext cx="7355393" cy="482123"/>
              <a:chOff x="2698970" y="6184344"/>
              <a:chExt cx="7355393" cy="482123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8970" y="6184344"/>
                <a:ext cx="2284694" cy="482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5310905" y="6244446"/>
                <a:ext cx="4743458" cy="36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National Sustainability Teachers’ Academy</a:t>
                </a:r>
                <a:endParaRPr lang="en-US" alt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887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schools.asu.edu/learn-more/toolkit/foo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18302" y="6184344"/>
            <a:ext cx="7355393" cy="482123"/>
            <a:chOff x="2698970" y="6184344"/>
            <a:chExt cx="7355393" cy="4821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70" y="6184344"/>
              <a:ext cx="2284694" cy="48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10905" y="6244446"/>
              <a:ext cx="4743458" cy="36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National Sustainability Teachers’ Academy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57466" y="4658586"/>
            <a:ext cx="9534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prstClr val="black"/>
                </a:solidFill>
              </a:rPr>
              <a:t>Systems are </a:t>
            </a:r>
            <a:r>
              <a:rPr lang="en-US" sz="8000" dirty="0">
                <a:solidFill>
                  <a:srgbClr val="5B9BD5"/>
                </a:solidFill>
              </a:rPr>
              <a:t>Dynamic</a:t>
            </a:r>
          </a:p>
        </p:txBody>
      </p:sp>
      <p:pic>
        <p:nvPicPr>
          <p:cNvPr id="7" name="Picture 2" descr="http://3.bp.blogspot.com/_pWhme3zLkX4/TEiHs5rFRsI/AAAAAAAAAA0/tVf4TTUXSqU/s1600/GlobalFoodSystem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57" y="244901"/>
            <a:ext cx="6474963" cy="48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What is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989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defining features of a system?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189" y="110760"/>
            <a:ext cx="4328535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Systems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Any combination of 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two or more components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that have 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direct and indirect effects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on one another is termed a “system.” 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r>
              <a:rPr lang="en-US" dirty="0" smtClean="0"/>
              <a:t>Systems have:</a:t>
            </a:r>
          </a:p>
          <a:p>
            <a:pPr lvl="1">
              <a:defRPr/>
            </a:pPr>
            <a:r>
              <a:rPr lang="en-US" dirty="0" smtClean="0"/>
              <a:t>Boundaries</a:t>
            </a:r>
          </a:p>
          <a:p>
            <a:pPr lvl="1">
              <a:defRPr/>
            </a:pPr>
            <a:r>
              <a:rPr lang="en-US" dirty="0" smtClean="0"/>
              <a:t>Components</a:t>
            </a:r>
          </a:p>
          <a:p>
            <a:pPr lvl="1">
              <a:defRPr/>
            </a:pPr>
            <a:r>
              <a:rPr lang="en-US" dirty="0" smtClean="0"/>
              <a:t>Flows &amp; Interactions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5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39" y="2431944"/>
            <a:ext cx="6895238" cy="313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our food system?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0057" y="3521556"/>
            <a:ext cx="478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Find your primary concept on the front of your card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our food system?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406" y="3323877"/>
            <a:ext cx="4511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Look for your two Interconnected Concepts on the back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44" y="2234263"/>
            <a:ext cx="6895238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our food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345"/>
            <a:ext cx="10515600" cy="16349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matter what happens, stay equidistant to your Interconnected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310" t="10109" r="39818" b="4429"/>
          <a:stretch/>
        </p:blipFill>
        <p:spPr>
          <a:xfrm flipH="1">
            <a:off x="2696303" y="4035973"/>
            <a:ext cx="835173" cy="19549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169441">
            <a:off x="3476009" y="4519172"/>
            <a:ext cx="1686910" cy="26407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670" t="1630" r="9276"/>
          <a:stretch/>
        </p:blipFill>
        <p:spPr>
          <a:xfrm>
            <a:off x="5139559" y="3326524"/>
            <a:ext cx="693682" cy="1919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526" r="5420"/>
          <a:stretch/>
        </p:blipFill>
        <p:spPr>
          <a:xfrm>
            <a:off x="7441324" y="4037990"/>
            <a:ext cx="693684" cy="195088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344353">
            <a:off x="5785115" y="4644584"/>
            <a:ext cx="1660756" cy="24436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8628685">
            <a:off x="6512108" y="3824959"/>
            <a:ext cx="452176" cy="1117924"/>
          </a:xfrm>
          <a:prstGeom prst="rightBrace">
            <a:avLst>
              <a:gd name="adj1" fmla="val 8333"/>
              <a:gd name="adj2" fmla="val 526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4595784">
            <a:off x="3985241" y="3754416"/>
            <a:ext cx="452176" cy="1117924"/>
          </a:xfrm>
          <a:prstGeom prst="rightBrace">
            <a:avLst>
              <a:gd name="adj1" fmla="val 8333"/>
              <a:gd name="adj2" fmla="val 526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9127" y="3634922"/>
            <a:ext cx="43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8666" y="3810546"/>
            <a:ext cx="43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94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42" y="168166"/>
            <a:ext cx="10515600" cy="1325563"/>
          </a:xfrm>
        </p:spPr>
        <p:txBody>
          <a:bodyPr/>
          <a:lstStyle/>
          <a:p>
            <a:r>
              <a:rPr lang="en-US" dirty="0" smtClean="0"/>
              <a:t>Food Systems: Elaboration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42" y="1313246"/>
            <a:ext cx="10515600" cy="2131520"/>
          </a:xfrm>
        </p:spPr>
        <p:txBody>
          <a:bodyPr/>
          <a:lstStyle/>
          <a:p>
            <a:r>
              <a:rPr lang="en-US" dirty="0" smtClean="0"/>
              <a:t>Where was your attention focused during the activity?</a:t>
            </a:r>
          </a:p>
          <a:p>
            <a:r>
              <a:rPr lang="en-US" dirty="0" smtClean="0"/>
              <a:t>How did one ‘disturbance’ impact the entire system?</a:t>
            </a:r>
          </a:p>
          <a:p>
            <a:r>
              <a:rPr lang="en-US" dirty="0" smtClean="0"/>
              <a:t>Why is it helpful to understand system dynamics and interconnectedness?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65" y="2977882"/>
            <a:ext cx="3831349" cy="28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Systems: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eflect upon the relationship amongst the three concepts on your card. How do they impact one another?</a:t>
            </a:r>
          </a:p>
          <a:p>
            <a:endParaRPr lang="en-US" dirty="0"/>
          </a:p>
          <a:p>
            <a:r>
              <a:rPr lang="en-US" dirty="0" smtClean="0"/>
              <a:t>As we saw a change in one area impacts the entire system, so what could you, as a consumer, do to positively impact the food system?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Lesson plan is on your USB drive &amp; a version with additional worksheets can </a:t>
            </a:r>
            <a:r>
              <a:rPr lang="en-US" sz="2000" i="1" dirty="0"/>
              <a:t>be found here: </a:t>
            </a:r>
            <a:r>
              <a:rPr lang="en-US" sz="2000" i="1" dirty="0">
                <a:hlinkClick r:id="rId3"/>
              </a:rPr>
              <a:t>https://sustainableschools.asu.edu/learn-more/toolkit/food</a:t>
            </a:r>
            <a:r>
              <a:rPr lang="en-US" sz="2000" i="1" dirty="0" smtClean="0">
                <a:hlinkClick r:id="rId3"/>
              </a:rPr>
              <a:t>/</a:t>
            </a:r>
            <a:r>
              <a:rPr lang="en-US" sz="2000" i="1" dirty="0" smtClean="0"/>
              <a:t>	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307</Words>
  <Application>Microsoft Office PowerPoint</Application>
  <PresentationFormat>Widescreen</PresentationFormat>
  <Paragraphs>37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Helvetica</vt:lpstr>
      <vt:lpstr>Times</vt:lpstr>
      <vt:lpstr>1_Office Theme</vt:lpstr>
      <vt:lpstr>PowerPoint Presentation</vt:lpstr>
      <vt:lpstr>What is a SYSTEM?</vt:lpstr>
      <vt:lpstr>Systems </vt:lpstr>
      <vt:lpstr>What about our food system?</vt:lpstr>
      <vt:lpstr>What about our food system?</vt:lpstr>
      <vt:lpstr>What about our food system?</vt:lpstr>
      <vt:lpstr>Food Systems: Elaboration</vt:lpstr>
      <vt:lpstr>Food Systems: Evaluation</vt:lpstr>
    </vt:vector>
  </TitlesOfParts>
  <Company>ASU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Walton Sustainability Solutions Initiatives</dc:title>
  <dc:creator>Erin Redman</dc:creator>
  <cp:lastModifiedBy>Robert McGehee</cp:lastModifiedBy>
  <cp:revision>5</cp:revision>
  <dcterms:created xsi:type="dcterms:W3CDTF">2015-06-08T20:24:48Z</dcterms:created>
  <dcterms:modified xsi:type="dcterms:W3CDTF">2015-08-25T17:09:51Z</dcterms:modified>
</cp:coreProperties>
</file>