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2" r:id="rId1"/>
    <p:sldMasterId id="2147483745" r:id="rId2"/>
    <p:sldMasterId id="2147483759" r:id="rId3"/>
    <p:sldMasterId id="2147483768" r:id="rId4"/>
  </p:sldMasterIdLst>
  <p:sldIdLst>
    <p:sldId id="256" r:id="rId5"/>
    <p:sldId id="267" r:id="rId6"/>
    <p:sldId id="268" r:id="rId7"/>
    <p:sldId id="290" r:id="rId8"/>
    <p:sldId id="336" r:id="rId9"/>
    <p:sldId id="269" r:id="rId10"/>
    <p:sldId id="334" r:id="rId11"/>
    <p:sldId id="335" r:id="rId12"/>
    <p:sldId id="344" r:id="rId13"/>
    <p:sldId id="305" r:id="rId14"/>
    <p:sldId id="338" r:id="rId15"/>
    <p:sldId id="340" r:id="rId16"/>
    <p:sldId id="339" r:id="rId17"/>
    <p:sldId id="343" r:id="rId18"/>
    <p:sldId id="342" r:id="rId19"/>
    <p:sldId id="341" r:id="rId20"/>
    <p:sldId id="345" r:id="rId21"/>
    <p:sldId id="346" r:id="rId22"/>
    <p:sldId id="347" r:id="rId23"/>
    <p:sldId id="306" r:id="rId24"/>
    <p:sldId id="326" r:id="rId25"/>
    <p:sldId id="337" r:id="rId26"/>
    <p:sldId id="308" r:id="rId27"/>
    <p:sldId id="307" r:id="rId28"/>
    <p:sldId id="309" r:id="rId29"/>
    <p:sldId id="291" r:id="rId30"/>
    <p:sldId id="333" r:id="rId31"/>
    <p:sldId id="272" r:id="rId32"/>
    <p:sldId id="276" r:id="rId33"/>
    <p:sldId id="273" r:id="rId34"/>
    <p:sldId id="330" r:id="rId35"/>
    <p:sldId id="282" r:id="rId36"/>
    <p:sldId id="283" r:id="rId37"/>
    <p:sldId id="284" r:id="rId38"/>
    <p:sldId id="328" r:id="rId39"/>
    <p:sldId id="331" r:id="rId40"/>
    <p:sldId id="327" r:id="rId41"/>
    <p:sldId id="329" r:id="rId42"/>
    <p:sldId id="289" r:id="rId4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937" autoAdjust="0"/>
    <p:restoredTop sz="96138" autoAdjust="0"/>
  </p:normalViewPr>
  <p:slideViewPr>
    <p:cSldViewPr snapToGrid="0">
      <p:cViewPr varScale="1">
        <p:scale>
          <a:sx n="111" d="100"/>
          <a:sy n="111" d="100"/>
        </p:scale>
        <p:origin x="306" y="84"/>
      </p:cViewPr>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8" Type="http://schemas.openxmlformats.org/officeDocument/2006/relationships/slide" Target="slides/slide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slide" Target="slides/slide3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4" name="Date Placeholder 3"/>
          <p:cNvSpPr>
            <a:spLocks noGrp="1"/>
          </p:cNvSpPr>
          <p:nvPr>
            <p:ph type="dt" sz="half" idx="10"/>
          </p:nvPr>
        </p:nvSpPr>
        <p:spPr/>
        <p:txBody>
          <a:bodyPr/>
          <a:lstStyle/>
          <a:p>
            <a:fld id="{CFB2AF0B-8AD4-4EB8-99B7-255F387D564B}" type="datetimeFigureOut">
              <a:rPr lang="en-US" smtClean="0"/>
              <a:t>11/2/2018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8F65D83-C431-4F95-9FC2-1259723B9E42}" type="slidenum">
              <a:rPr lang="en-US" smtClean="0"/>
              <a:t>‹#›</a:t>
            </a:fld>
            <a:endParaRPr lang="en-US"/>
          </a:p>
        </p:txBody>
      </p:sp>
      <p:sp>
        <p:nvSpPr>
          <p:cNvPr id="13" name="Text Placeholder 12"/>
          <p:cNvSpPr>
            <a:spLocks noGrp="1"/>
          </p:cNvSpPr>
          <p:nvPr>
            <p:ph type="body" sz="quarter" idx="13"/>
          </p:nvPr>
        </p:nvSpPr>
        <p:spPr>
          <a:xfrm>
            <a:off x="838200" y="952500"/>
            <a:ext cx="3695700" cy="406400"/>
          </a:xfrm>
        </p:spPr>
        <p:txBody>
          <a:bodyPr/>
          <a:lstStyle/>
          <a:p>
            <a:pPr lvl="0"/>
            <a:endParaRPr lang="en-US" dirty="0" smtClean="0"/>
          </a:p>
        </p:txBody>
      </p:sp>
    </p:spTree>
    <p:extLst>
      <p:ext uri="{BB962C8B-B14F-4D97-AF65-F5344CB8AC3E}">
        <p14:creationId xmlns:p14="http://schemas.microsoft.com/office/powerpoint/2010/main" val="1738000180"/>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sp>
        <p:nvSpPr>
          <p:cNvPr id="7" name="Rectangle 6"/>
          <p:cNvSpPr/>
          <p:nvPr userDrawn="1"/>
        </p:nvSpPr>
        <p:spPr>
          <a:xfrm>
            <a:off x="0" y="0"/>
            <a:ext cx="12192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8200" y="4262567"/>
            <a:ext cx="10515600" cy="1208643"/>
          </a:xfrm>
        </p:spPr>
        <p:txBody>
          <a:bodyPr/>
          <a:lstStyle>
            <a:lvl1pPr>
              <a:defRPr b="1"/>
            </a:lvl1pPr>
          </a:lstStyle>
          <a:p>
            <a:endParaRPr lang="en-US" dirty="0"/>
          </a:p>
        </p:txBody>
      </p:sp>
      <p:sp>
        <p:nvSpPr>
          <p:cNvPr id="4" name="Date Placeholder 3"/>
          <p:cNvSpPr>
            <a:spLocks noGrp="1"/>
          </p:cNvSpPr>
          <p:nvPr>
            <p:ph type="dt" sz="half" idx="10"/>
          </p:nvPr>
        </p:nvSpPr>
        <p:spPr/>
        <p:txBody>
          <a:bodyPr/>
          <a:lstStyle/>
          <a:p>
            <a:fld id="{A632B766-E982-49F2-80BA-232913135CE5}" type="datetimeFigureOut">
              <a:rPr lang="en-US" smtClean="0"/>
              <a:t>11/2/2018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560B006-620F-4E6A-A7C5-5B719AC170ED}" type="slidenum">
              <a:rPr lang="en-US" smtClean="0"/>
              <a:t>‹#›</a:t>
            </a:fld>
            <a:endParaRPr lang="en-US"/>
          </a:p>
        </p:txBody>
      </p:sp>
      <p:sp>
        <p:nvSpPr>
          <p:cNvPr id="9" name="Text Placeholder 8"/>
          <p:cNvSpPr>
            <a:spLocks noGrp="1"/>
          </p:cNvSpPr>
          <p:nvPr>
            <p:ph type="body" sz="quarter" idx="13"/>
          </p:nvPr>
        </p:nvSpPr>
        <p:spPr>
          <a:xfrm>
            <a:off x="838200" y="3806825"/>
            <a:ext cx="10515600" cy="455742"/>
          </a:xfrm>
        </p:spPr>
        <p:txBody>
          <a:bodyPr>
            <a:normAutofit/>
          </a:bodyPr>
          <a:lstStyle>
            <a:lvl1pPr>
              <a:defRPr sz="2400">
                <a:solidFill>
                  <a:schemeClr val="accent1"/>
                </a:solidFill>
              </a:defRPr>
            </a:lvl1pPr>
          </a:lstStyle>
          <a:p>
            <a:pPr lvl="0"/>
            <a:endParaRPr lang="en-US" dirty="0"/>
          </a:p>
        </p:txBody>
      </p:sp>
    </p:spTree>
    <p:extLst>
      <p:ext uri="{BB962C8B-B14F-4D97-AF65-F5344CB8AC3E}">
        <p14:creationId xmlns:p14="http://schemas.microsoft.com/office/powerpoint/2010/main" val="2464262191"/>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
    <p:spTree>
      <p:nvGrpSpPr>
        <p:cNvPr id="1" name=""/>
        <p:cNvGrpSpPr/>
        <p:nvPr/>
      </p:nvGrpSpPr>
      <p:grpSpPr>
        <a:xfrm>
          <a:off x="0" y="0"/>
          <a:ext cx="0" cy="0"/>
          <a:chOff x="0" y="0"/>
          <a:chExt cx="0" cy="0"/>
        </a:xfrm>
      </p:grpSpPr>
      <p:sp>
        <p:nvSpPr>
          <p:cNvPr id="7" name="Rectangle 6"/>
          <p:cNvSpPr/>
          <p:nvPr userDrawn="1"/>
        </p:nvSpPr>
        <p:spPr>
          <a:xfrm>
            <a:off x="0" y="0"/>
            <a:ext cx="12192000" cy="6858000"/>
          </a:xfrm>
          <a:prstGeom prst="rect">
            <a:avLst/>
          </a:prstGeom>
          <a:solidFill>
            <a:schemeClr val="tx2"/>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8200" y="4262567"/>
            <a:ext cx="10515600" cy="1208643"/>
          </a:xfrm>
        </p:spPr>
        <p:txBody>
          <a:bodyPr/>
          <a:lstStyle>
            <a:lvl1pPr>
              <a:defRPr b="1">
                <a:solidFill>
                  <a:schemeClr val="bg1"/>
                </a:solidFill>
              </a:defRPr>
            </a:lvl1pPr>
          </a:lstStyle>
          <a:p>
            <a:endParaRPr lang="en-US" dirty="0"/>
          </a:p>
        </p:txBody>
      </p:sp>
      <p:sp>
        <p:nvSpPr>
          <p:cNvPr id="4" name="Date Placeholder 3"/>
          <p:cNvSpPr>
            <a:spLocks noGrp="1"/>
          </p:cNvSpPr>
          <p:nvPr>
            <p:ph type="dt" sz="half" idx="10"/>
          </p:nvPr>
        </p:nvSpPr>
        <p:spPr/>
        <p:txBody>
          <a:bodyPr/>
          <a:lstStyle/>
          <a:p>
            <a:fld id="{A632B766-E982-49F2-80BA-232913135CE5}" type="datetimeFigureOut">
              <a:rPr lang="en-US" smtClean="0"/>
              <a:t>11/2/2018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560B006-620F-4E6A-A7C5-5B719AC170ED}" type="slidenum">
              <a:rPr lang="en-US" smtClean="0"/>
              <a:t>‹#›</a:t>
            </a:fld>
            <a:endParaRPr lang="en-US"/>
          </a:p>
        </p:txBody>
      </p:sp>
      <p:sp>
        <p:nvSpPr>
          <p:cNvPr id="8" name="Title 1"/>
          <p:cNvSpPr txBox="1">
            <a:spLocks/>
          </p:cNvSpPr>
          <p:nvPr userDrawn="1"/>
        </p:nvSpPr>
        <p:spPr>
          <a:xfrm>
            <a:off x="838200" y="3038934"/>
            <a:ext cx="10515600" cy="120864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1" kern="1200">
                <a:solidFill>
                  <a:schemeClr val="accent1"/>
                </a:solidFill>
                <a:latin typeface="+mj-lt"/>
                <a:ea typeface="+mj-ea"/>
                <a:cs typeface="+mj-cs"/>
              </a:defRPr>
            </a:lvl1pPr>
          </a:lstStyle>
          <a:p>
            <a:r>
              <a:rPr lang="en-US" sz="2000" b="0" dirty="0" smtClean="0">
                <a:solidFill>
                  <a:schemeClr val="bg1"/>
                </a:solidFill>
              </a:rPr>
              <a:t>Click to edit Master title style</a:t>
            </a:r>
          </a:p>
        </p:txBody>
      </p:sp>
    </p:spTree>
    <p:extLst>
      <p:ext uri="{BB962C8B-B14F-4D97-AF65-F5344CB8AC3E}">
        <p14:creationId xmlns:p14="http://schemas.microsoft.com/office/powerpoint/2010/main" val="2636867367"/>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Custom Layout">
    <p:bg>
      <p:bgRef idx="1001">
        <a:schemeClr val="bg2"/>
      </p:bgRef>
    </p:bg>
    <p:spTree>
      <p:nvGrpSpPr>
        <p:cNvPr id="1" name=""/>
        <p:cNvGrpSpPr/>
        <p:nvPr/>
      </p:nvGrpSpPr>
      <p:grpSpPr>
        <a:xfrm>
          <a:off x="0" y="0"/>
          <a:ext cx="0" cy="0"/>
          <a:chOff x="0" y="0"/>
          <a:chExt cx="0" cy="0"/>
        </a:xfrm>
      </p:grpSpPr>
      <p:sp>
        <p:nvSpPr>
          <p:cNvPr id="6" name="Shape 47"/>
          <p:cNvSpPr txBox="1">
            <a:spLocks noGrp="1"/>
          </p:cNvSpPr>
          <p:nvPr>
            <p:ph type="title"/>
          </p:nvPr>
        </p:nvSpPr>
        <p:spPr>
          <a:xfrm>
            <a:off x="311700" y="826025"/>
            <a:ext cx="6246300" cy="572700"/>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Clr>
                <a:schemeClr val="lt1"/>
              </a:buClr>
              <a:buFont typeface="Arial"/>
              <a:buNone/>
              <a:defRPr sz="6200" b="1" i="0" u="none" strike="noStrike" cap="none">
                <a:solidFill>
                  <a:schemeClr val="lt1"/>
                </a:solidFill>
                <a:latin typeface="Arial"/>
                <a:ea typeface="Arial"/>
                <a:cs typeface="Arial"/>
                <a:sym typeface="Arial"/>
              </a:defRPr>
            </a:lvl1pPr>
            <a:lvl2pPr lvl="1" indent="0" rtl="0">
              <a:spcBef>
                <a:spcPts val="0"/>
              </a:spcBef>
              <a:buClr>
                <a:schemeClr val="dk1"/>
              </a:buClr>
              <a:buFont typeface="Arial"/>
              <a:buNone/>
              <a:defRPr sz="6200" b="1">
                <a:solidFill>
                  <a:schemeClr val="dk1"/>
                </a:solidFill>
              </a:defRPr>
            </a:lvl2pPr>
            <a:lvl3pPr lvl="2" indent="0" rtl="0">
              <a:spcBef>
                <a:spcPts val="0"/>
              </a:spcBef>
              <a:buClr>
                <a:schemeClr val="dk1"/>
              </a:buClr>
              <a:buFont typeface="Arial"/>
              <a:buNone/>
              <a:defRPr sz="6200" b="1">
                <a:solidFill>
                  <a:schemeClr val="dk1"/>
                </a:solidFill>
              </a:defRPr>
            </a:lvl3pPr>
            <a:lvl4pPr lvl="3" indent="0" rtl="0">
              <a:spcBef>
                <a:spcPts val="0"/>
              </a:spcBef>
              <a:buClr>
                <a:schemeClr val="dk1"/>
              </a:buClr>
              <a:buFont typeface="Arial"/>
              <a:buNone/>
              <a:defRPr sz="6200" b="1">
                <a:solidFill>
                  <a:schemeClr val="dk1"/>
                </a:solidFill>
              </a:defRPr>
            </a:lvl4pPr>
            <a:lvl5pPr lvl="4" indent="0" rtl="0">
              <a:spcBef>
                <a:spcPts val="0"/>
              </a:spcBef>
              <a:buClr>
                <a:schemeClr val="dk1"/>
              </a:buClr>
              <a:buFont typeface="Arial"/>
              <a:buNone/>
              <a:defRPr sz="6200" b="1">
                <a:solidFill>
                  <a:schemeClr val="dk1"/>
                </a:solidFill>
              </a:defRPr>
            </a:lvl5pPr>
            <a:lvl6pPr lvl="5" indent="0" rtl="0">
              <a:spcBef>
                <a:spcPts val="0"/>
              </a:spcBef>
              <a:buClr>
                <a:schemeClr val="dk1"/>
              </a:buClr>
              <a:buFont typeface="Arial"/>
              <a:buNone/>
              <a:defRPr sz="6200" b="1">
                <a:solidFill>
                  <a:schemeClr val="dk1"/>
                </a:solidFill>
              </a:defRPr>
            </a:lvl6pPr>
            <a:lvl7pPr lvl="6" indent="0" rtl="0">
              <a:spcBef>
                <a:spcPts val="0"/>
              </a:spcBef>
              <a:buClr>
                <a:schemeClr val="dk1"/>
              </a:buClr>
              <a:buFont typeface="Arial"/>
              <a:buNone/>
              <a:defRPr sz="6200" b="1">
                <a:solidFill>
                  <a:schemeClr val="dk1"/>
                </a:solidFill>
              </a:defRPr>
            </a:lvl7pPr>
            <a:lvl8pPr lvl="7" indent="0" rtl="0">
              <a:spcBef>
                <a:spcPts val="0"/>
              </a:spcBef>
              <a:buClr>
                <a:schemeClr val="dk1"/>
              </a:buClr>
              <a:buFont typeface="Arial"/>
              <a:buNone/>
              <a:defRPr sz="6200" b="1">
                <a:solidFill>
                  <a:schemeClr val="dk1"/>
                </a:solidFill>
              </a:defRPr>
            </a:lvl8pPr>
            <a:lvl9pPr lvl="8" indent="0" rtl="0">
              <a:spcBef>
                <a:spcPts val="0"/>
              </a:spcBef>
              <a:buClr>
                <a:schemeClr val="dk1"/>
              </a:buClr>
              <a:buFont typeface="Arial"/>
              <a:buNone/>
              <a:defRPr sz="6200" b="1">
                <a:solidFill>
                  <a:schemeClr val="dk1"/>
                </a:solidFill>
              </a:defRPr>
            </a:lvl9pPr>
          </a:lstStyle>
          <a:p>
            <a:endParaRPr dirty="0"/>
          </a:p>
        </p:txBody>
      </p:sp>
    </p:spTree>
    <p:extLst>
      <p:ext uri="{BB962C8B-B14F-4D97-AF65-F5344CB8AC3E}">
        <p14:creationId xmlns:p14="http://schemas.microsoft.com/office/powerpoint/2010/main" val="2526060275"/>
      </p:ext>
    </p:extLst>
  </p:cSld>
  <p:clrMapOvr>
    <a:overrideClrMapping bg1="dk1" tx1="lt1" bg2="dk2" tx2="lt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1_Custom Layout">
    <p:spTree>
      <p:nvGrpSpPr>
        <p:cNvPr id="1" name=""/>
        <p:cNvGrpSpPr/>
        <p:nvPr/>
      </p:nvGrpSpPr>
      <p:grpSpPr>
        <a:xfrm>
          <a:off x="0" y="0"/>
          <a:ext cx="0" cy="0"/>
          <a:chOff x="0" y="0"/>
          <a:chExt cx="0" cy="0"/>
        </a:xfrm>
      </p:grpSpPr>
      <p:sp>
        <p:nvSpPr>
          <p:cNvPr id="7" name="Shape 86"/>
          <p:cNvSpPr/>
          <p:nvPr userDrawn="1"/>
        </p:nvSpPr>
        <p:spPr>
          <a:xfrm>
            <a:off x="0" y="1809750"/>
            <a:ext cx="12192000" cy="1543200"/>
          </a:xfrm>
          <a:prstGeom prst="rect">
            <a:avLst/>
          </a:prstGeom>
          <a:solidFill>
            <a:schemeClr val="tx2"/>
          </a:solidFill>
          <a:ln>
            <a:noFill/>
          </a:ln>
        </p:spPr>
        <p:txBody>
          <a:bodyPr lIns="121900" tIns="60925" rIns="121900" bIns="60925" anchor="ctr" anchorCtr="0">
            <a:noAutofit/>
          </a:bodyPr>
          <a:lstStyle/>
          <a:p>
            <a:pPr marL="0" marR="0" lvl="0" indent="0" algn="ctr" rtl="0">
              <a:lnSpc>
                <a:spcPct val="100000"/>
              </a:lnSpc>
              <a:spcBef>
                <a:spcPts val="0"/>
              </a:spcBef>
              <a:spcAft>
                <a:spcPts val="0"/>
              </a:spcAft>
              <a:buClr>
                <a:srgbClr val="000000"/>
              </a:buClr>
              <a:buFont typeface="Arial"/>
              <a:buNone/>
            </a:pPr>
            <a:endParaRPr sz="3700" b="1" i="0" u="none" strike="noStrike" cap="none">
              <a:solidFill>
                <a:schemeClr val="dk2"/>
              </a:solidFill>
              <a:latin typeface="Arial"/>
              <a:ea typeface="Arial"/>
              <a:cs typeface="Arial"/>
              <a:sym typeface="Arial"/>
            </a:endParaRPr>
          </a:p>
        </p:txBody>
      </p:sp>
      <p:sp>
        <p:nvSpPr>
          <p:cNvPr id="9" name="Shape 87"/>
          <p:cNvSpPr txBox="1">
            <a:spLocks noGrp="1"/>
          </p:cNvSpPr>
          <p:nvPr>
            <p:ph type="title"/>
          </p:nvPr>
        </p:nvSpPr>
        <p:spPr>
          <a:xfrm>
            <a:off x="381837" y="2095500"/>
            <a:ext cx="8112899" cy="1021499"/>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chemeClr val="dk1"/>
              </a:buClr>
              <a:buFont typeface="Arial"/>
              <a:buNone/>
              <a:defRPr sz="4800" b="1" i="0" u="none" strike="noStrike" cap="none">
                <a:solidFill>
                  <a:schemeClr val="lt1"/>
                </a:solidFill>
                <a:latin typeface="Arial"/>
                <a:ea typeface="Arial"/>
                <a:cs typeface="Arial"/>
                <a:sym typeface="Arial"/>
              </a:defRPr>
            </a:lvl1pPr>
            <a:lvl2pPr marL="0" marR="0" lvl="1" indent="0" algn="l" rtl="0">
              <a:spcBef>
                <a:spcPts val="0"/>
              </a:spcBef>
              <a:buClr>
                <a:schemeClr val="dk1"/>
              </a:buClr>
              <a:buFont typeface="Arial"/>
              <a:buNone/>
              <a:defRPr sz="2400" b="1">
                <a:solidFill>
                  <a:schemeClr val="dk1"/>
                </a:solidFill>
              </a:defRPr>
            </a:lvl2pPr>
            <a:lvl3pPr marL="0" marR="0" lvl="2" indent="0" algn="l" rtl="0">
              <a:spcBef>
                <a:spcPts val="0"/>
              </a:spcBef>
              <a:buClr>
                <a:schemeClr val="dk1"/>
              </a:buClr>
              <a:buFont typeface="Arial"/>
              <a:buNone/>
              <a:defRPr sz="2400" b="1">
                <a:solidFill>
                  <a:schemeClr val="dk1"/>
                </a:solidFill>
              </a:defRPr>
            </a:lvl3pPr>
            <a:lvl4pPr marL="0" marR="0" lvl="3" indent="0" algn="l" rtl="0">
              <a:spcBef>
                <a:spcPts val="0"/>
              </a:spcBef>
              <a:buClr>
                <a:schemeClr val="dk1"/>
              </a:buClr>
              <a:buFont typeface="Arial"/>
              <a:buNone/>
              <a:defRPr sz="2400" b="1">
                <a:solidFill>
                  <a:schemeClr val="dk1"/>
                </a:solidFill>
              </a:defRPr>
            </a:lvl4pPr>
            <a:lvl5pPr marL="0" marR="0" lvl="4" indent="0" algn="l" rtl="0">
              <a:spcBef>
                <a:spcPts val="0"/>
              </a:spcBef>
              <a:buClr>
                <a:schemeClr val="dk1"/>
              </a:buClr>
              <a:buFont typeface="Arial"/>
              <a:buNone/>
              <a:defRPr sz="2400" b="1">
                <a:solidFill>
                  <a:schemeClr val="dk1"/>
                </a:solidFill>
              </a:defRPr>
            </a:lvl5pPr>
            <a:lvl6pPr marL="0" marR="0" lvl="5" indent="0" algn="l" rtl="0">
              <a:spcBef>
                <a:spcPts val="0"/>
              </a:spcBef>
              <a:buClr>
                <a:schemeClr val="dk1"/>
              </a:buClr>
              <a:buFont typeface="Arial"/>
              <a:buNone/>
              <a:defRPr sz="2400" b="1">
                <a:solidFill>
                  <a:schemeClr val="dk1"/>
                </a:solidFill>
              </a:defRPr>
            </a:lvl6pPr>
            <a:lvl7pPr marL="0" marR="0" lvl="6" indent="0" algn="l" rtl="0">
              <a:spcBef>
                <a:spcPts val="0"/>
              </a:spcBef>
              <a:buClr>
                <a:schemeClr val="dk1"/>
              </a:buClr>
              <a:buFont typeface="Arial"/>
              <a:buNone/>
              <a:defRPr sz="2400" b="1">
                <a:solidFill>
                  <a:schemeClr val="dk1"/>
                </a:solidFill>
              </a:defRPr>
            </a:lvl7pPr>
            <a:lvl8pPr marL="0" marR="0" lvl="7" indent="0" algn="l" rtl="0">
              <a:spcBef>
                <a:spcPts val="0"/>
              </a:spcBef>
              <a:buClr>
                <a:schemeClr val="dk1"/>
              </a:buClr>
              <a:buFont typeface="Arial"/>
              <a:buNone/>
              <a:defRPr sz="2400" b="1">
                <a:solidFill>
                  <a:schemeClr val="dk1"/>
                </a:solidFill>
              </a:defRPr>
            </a:lvl8pPr>
            <a:lvl9pPr marL="0" marR="0" lvl="8" indent="0" algn="l" rtl="0">
              <a:spcBef>
                <a:spcPts val="0"/>
              </a:spcBef>
              <a:buClr>
                <a:schemeClr val="dk1"/>
              </a:buClr>
              <a:buFont typeface="Arial"/>
              <a:buNone/>
              <a:defRPr sz="2400" b="1">
                <a:solidFill>
                  <a:schemeClr val="dk1"/>
                </a:solidFill>
              </a:defRPr>
            </a:lvl9pPr>
          </a:lstStyle>
          <a:p>
            <a:endParaRPr dirty="0"/>
          </a:p>
        </p:txBody>
      </p:sp>
    </p:spTree>
    <p:extLst>
      <p:ext uri="{BB962C8B-B14F-4D97-AF65-F5344CB8AC3E}">
        <p14:creationId xmlns:p14="http://schemas.microsoft.com/office/powerpoint/2010/main" val="1246528021"/>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3_Content with Caption">
    <p:spTree>
      <p:nvGrpSpPr>
        <p:cNvPr id="1" name=""/>
        <p:cNvGrpSpPr/>
        <p:nvPr/>
      </p:nvGrpSpPr>
      <p:grpSpPr>
        <a:xfrm>
          <a:off x="0" y="0"/>
          <a:ext cx="0" cy="0"/>
          <a:chOff x="0" y="0"/>
          <a:chExt cx="0" cy="0"/>
        </a:xfrm>
      </p:grpSpPr>
      <p:sp>
        <p:nvSpPr>
          <p:cNvPr id="3" name="Rectangle 2"/>
          <p:cNvSpPr/>
          <p:nvPr userDrawn="1"/>
        </p:nvSpPr>
        <p:spPr>
          <a:xfrm>
            <a:off x="0" y="0"/>
            <a:ext cx="12319000" cy="170857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itle 1"/>
          <p:cNvSpPr>
            <a:spLocks noGrp="1"/>
          </p:cNvSpPr>
          <p:nvPr>
            <p:ph type="title"/>
          </p:nvPr>
        </p:nvSpPr>
        <p:spPr>
          <a:xfrm>
            <a:off x="375093" y="108373"/>
            <a:ext cx="10978707" cy="1600200"/>
          </a:xfrm>
        </p:spPr>
        <p:txBody>
          <a:bodyPr anchor="ctr">
            <a:normAutofit/>
          </a:bodyPr>
          <a:lstStyle>
            <a:lvl1pPr>
              <a:defRPr sz="3600" b="1">
                <a:solidFill>
                  <a:schemeClr val="bg1"/>
                </a:solidFill>
              </a:defRPr>
            </a:lvl1pPr>
          </a:lstStyle>
          <a:p>
            <a:endParaRPr lang="en-US" dirty="0"/>
          </a:p>
        </p:txBody>
      </p:sp>
    </p:spTree>
    <p:extLst>
      <p:ext uri="{BB962C8B-B14F-4D97-AF65-F5344CB8AC3E}">
        <p14:creationId xmlns:p14="http://schemas.microsoft.com/office/powerpoint/2010/main" val="2638933703"/>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33466" y="365125"/>
            <a:ext cx="10515600" cy="1208643"/>
          </a:xfrm>
        </p:spPr>
        <p:txBody>
          <a:bodyPr/>
          <a:lstStyle/>
          <a:p>
            <a:endParaRPr lang="en-US" dirty="0"/>
          </a:p>
        </p:txBody>
      </p:sp>
      <p:sp>
        <p:nvSpPr>
          <p:cNvPr id="5" name="Date Placeholder 4"/>
          <p:cNvSpPr>
            <a:spLocks noGrp="1"/>
          </p:cNvSpPr>
          <p:nvPr>
            <p:ph type="dt" sz="half" idx="10"/>
          </p:nvPr>
        </p:nvSpPr>
        <p:spPr/>
        <p:txBody>
          <a:bodyPr/>
          <a:lstStyle/>
          <a:p>
            <a:fld id="{A632B766-E982-49F2-80BA-232913135CE5}" type="datetimeFigureOut">
              <a:rPr lang="en-US" smtClean="0"/>
              <a:t>11/2/2018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560B006-620F-4E6A-A7C5-5B719AC170ED}" type="slidenum">
              <a:rPr lang="en-US" smtClean="0"/>
              <a:t>‹#›</a:t>
            </a:fld>
            <a:endParaRPr lang="en-US"/>
          </a:p>
        </p:txBody>
      </p:sp>
    </p:spTree>
    <p:extLst>
      <p:ext uri="{BB962C8B-B14F-4D97-AF65-F5344CB8AC3E}">
        <p14:creationId xmlns:p14="http://schemas.microsoft.com/office/powerpoint/2010/main" val="3141251693"/>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74687" y="1806614"/>
            <a:ext cx="11232629" cy="916300"/>
          </a:xfrm>
        </p:spPr>
        <p:txBody>
          <a:bodyPr anchor="ctr"/>
          <a:lstStyle>
            <a:lvl1pPr algn="l">
              <a:defRPr sz="3600">
                <a:solidFill>
                  <a:schemeClr val="accent1"/>
                </a:solidFill>
              </a:defRPr>
            </a:lvl1pPr>
          </a:lstStyle>
          <a:p>
            <a:endParaRPr lang="en-US" dirty="0"/>
          </a:p>
        </p:txBody>
      </p:sp>
      <p:sp>
        <p:nvSpPr>
          <p:cNvPr id="3" name="Subtitle 2"/>
          <p:cNvSpPr>
            <a:spLocks noGrp="1"/>
          </p:cNvSpPr>
          <p:nvPr>
            <p:ph type="subTitle" idx="1"/>
          </p:nvPr>
        </p:nvSpPr>
        <p:spPr>
          <a:xfrm>
            <a:off x="474686" y="1331515"/>
            <a:ext cx="11232629" cy="317403"/>
          </a:xfrm>
        </p:spPr>
        <p:txBody>
          <a:bodyPr>
            <a:no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en-US" dirty="0"/>
          </a:p>
        </p:txBody>
      </p:sp>
      <p:sp>
        <p:nvSpPr>
          <p:cNvPr id="4" name="Date Placeholder 3"/>
          <p:cNvSpPr>
            <a:spLocks noGrp="1"/>
          </p:cNvSpPr>
          <p:nvPr>
            <p:ph type="dt" sz="half" idx="10"/>
          </p:nvPr>
        </p:nvSpPr>
        <p:spPr/>
        <p:txBody>
          <a:bodyPr/>
          <a:lstStyle/>
          <a:p>
            <a:fld id="{A632B766-E982-49F2-80BA-232913135CE5}" type="datetimeFigureOut">
              <a:rPr lang="en-US" smtClean="0"/>
              <a:t>11/2/2018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560B006-620F-4E6A-A7C5-5B719AC170ED}" type="slidenum">
              <a:rPr lang="en-US" smtClean="0"/>
              <a:t>‹#›</a:t>
            </a:fld>
            <a:endParaRPr lang="en-US"/>
          </a:p>
        </p:txBody>
      </p:sp>
    </p:spTree>
    <p:extLst>
      <p:ext uri="{BB962C8B-B14F-4D97-AF65-F5344CB8AC3E}">
        <p14:creationId xmlns:p14="http://schemas.microsoft.com/office/powerpoint/2010/main" val="2817574015"/>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obj">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lvl1pPr marL="0" indent="0">
              <a:buNone/>
              <a:defRPr/>
            </a:lvl1pPr>
          </a:lstStyle>
          <a:p>
            <a:pPr lvl="0"/>
            <a:r>
              <a:rPr lang="en-US" dirty="0" smtClean="0"/>
              <a:t>Edit Master text styles</a:t>
            </a:r>
          </a:p>
        </p:txBody>
      </p:sp>
      <p:sp>
        <p:nvSpPr>
          <p:cNvPr id="4" name="Date Placeholder 3"/>
          <p:cNvSpPr>
            <a:spLocks noGrp="1"/>
          </p:cNvSpPr>
          <p:nvPr>
            <p:ph type="dt" sz="half" idx="10"/>
          </p:nvPr>
        </p:nvSpPr>
        <p:spPr/>
        <p:txBody>
          <a:bodyPr/>
          <a:lstStyle/>
          <a:p>
            <a:fld id="{CFB2AF0B-8AD4-4EB8-99B7-255F387D564B}" type="datetimeFigureOut">
              <a:rPr lang="en-US" smtClean="0"/>
              <a:t>11/2/2018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8F65D83-C431-4F95-9FC2-1259723B9E42}" type="slidenum">
              <a:rPr lang="en-US" smtClean="0"/>
              <a:t>‹#›</a:t>
            </a:fld>
            <a:endParaRPr lang="en-US"/>
          </a:p>
        </p:txBody>
      </p:sp>
    </p:spTree>
    <p:extLst>
      <p:ext uri="{BB962C8B-B14F-4D97-AF65-F5344CB8AC3E}">
        <p14:creationId xmlns:p14="http://schemas.microsoft.com/office/powerpoint/2010/main" val="2057625094"/>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2_Custom Layout">
    <p:bg>
      <p:bgRef idx="1001">
        <a:schemeClr val="bg1"/>
      </p:bgRef>
    </p:bg>
    <p:spTree>
      <p:nvGrpSpPr>
        <p:cNvPr id="1" name=""/>
        <p:cNvGrpSpPr/>
        <p:nvPr/>
      </p:nvGrpSpPr>
      <p:grpSpPr>
        <a:xfrm>
          <a:off x="0" y="0"/>
          <a:ext cx="0" cy="0"/>
          <a:chOff x="0" y="0"/>
          <a:chExt cx="0" cy="0"/>
        </a:xfrm>
      </p:grpSpPr>
      <p:sp>
        <p:nvSpPr>
          <p:cNvPr id="6" name="Rectangle 5"/>
          <p:cNvSpPr/>
          <p:nvPr userDrawn="1"/>
        </p:nvSpPr>
        <p:spPr>
          <a:xfrm>
            <a:off x="0" y="-1"/>
            <a:ext cx="12192000" cy="15962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215900" y="270667"/>
            <a:ext cx="10515600" cy="1325563"/>
          </a:xfrm>
        </p:spPr>
        <p:txBody>
          <a:bodyPr/>
          <a:lstStyle>
            <a:lvl1pPr>
              <a:defRPr>
                <a:solidFill>
                  <a:sysClr val="windowText" lastClr="000000"/>
                </a:solidFill>
              </a:defRPr>
            </a:lvl1pPr>
          </a:lstStyle>
          <a:p>
            <a:endParaRPr lang="en-US" dirty="0"/>
          </a:p>
        </p:txBody>
      </p:sp>
    </p:spTree>
    <p:extLst>
      <p:ext uri="{BB962C8B-B14F-4D97-AF65-F5344CB8AC3E}">
        <p14:creationId xmlns:p14="http://schemas.microsoft.com/office/powerpoint/2010/main" val="607604049"/>
      </p:ext>
    </p:extLst>
  </p:cSld>
  <p:clrMapOvr>
    <a:overrideClrMapping bg1="dk1" tx1="lt1" bg2="dk2" tx2="lt2" accent1="accent1" accent2="accent2" accent3="accent3" accent4="accent4" accent5="accent5" accent6="accent6" hlink="hlink" folHlink="folHlink"/>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l">
              <a:defRPr sz="6000"/>
            </a:lvl1pPr>
          </a:lstStyle>
          <a:p>
            <a:endParaRPr lang="en-US" dirty="0"/>
          </a:p>
        </p:txBody>
      </p:sp>
      <p:sp>
        <p:nvSpPr>
          <p:cNvPr id="3" name="Subtitle 2"/>
          <p:cNvSpPr>
            <a:spLocks noGrp="1"/>
          </p:cNvSpPr>
          <p:nvPr>
            <p:ph type="subTitle" idx="1"/>
          </p:nvPr>
        </p:nvSpPr>
        <p:spPr>
          <a:xfrm>
            <a:off x="1524000" y="3602038"/>
            <a:ext cx="9144000" cy="460296"/>
          </a:xfrm>
          <a:solidFill>
            <a:schemeClr val="tx1"/>
          </a:solidFill>
        </p:spPr>
        <p:txBody>
          <a:bodyPr/>
          <a:lstStyle>
            <a:lvl1pPr marL="0" indent="0" algn="l">
              <a:buNone/>
              <a:defRPr sz="24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en-US" dirty="0"/>
          </a:p>
        </p:txBody>
      </p:sp>
      <p:sp>
        <p:nvSpPr>
          <p:cNvPr id="4" name="Date Placeholder 3"/>
          <p:cNvSpPr>
            <a:spLocks noGrp="1"/>
          </p:cNvSpPr>
          <p:nvPr>
            <p:ph type="dt" sz="half" idx="10"/>
          </p:nvPr>
        </p:nvSpPr>
        <p:spPr/>
        <p:txBody>
          <a:bodyPr/>
          <a:lstStyle/>
          <a:p>
            <a:fld id="{15B8CB88-0B2F-43D1-AD38-969AE1267F02}" type="datetimeFigureOut">
              <a:rPr lang="en-US" smtClean="0"/>
              <a:t>11/2/2018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CE3DB8F-D959-47CE-AC90-1BE9BD49302C}" type="slidenum">
              <a:rPr lang="en-US" smtClean="0"/>
              <a:t>‹#›</a:t>
            </a:fld>
            <a:endParaRPr lang="en-US"/>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09862" y="5933129"/>
            <a:ext cx="3043003" cy="843567"/>
          </a:xfrm>
          <a:prstGeom prst="rect">
            <a:avLst/>
          </a:prstGeom>
        </p:spPr>
      </p:pic>
    </p:spTree>
    <p:extLst>
      <p:ext uri="{BB962C8B-B14F-4D97-AF65-F5344CB8AC3E}">
        <p14:creationId xmlns:p14="http://schemas.microsoft.com/office/powerpoint/2010/main" val="291230531"/>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4" name="Date Placeholder 3"/>
          <p:cNvSpPr>
            <a:spLocks noGrp="1"/>
          </p:cNvSpPr>
          <p:nvPr>
            <p:ph type="dt" sz="half" idx="10"/>
          </p:nvPr>
        </p:nvSpPr>
        <p:spPr/>
        <p:txBody>
          <a:bodyPr/>
          <a:lstStyle/>
          <a:p>
            <a:fld id="{CFB2AF0B-8AD4-4EB8-99B7-255F387D564B}" type="datetimeFigureOut">
              <a:rPr lang="en-US" smtClean="0"/>
              <a:t>11/2/2018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8F65D83-C431-4F95-9FC2-1259723B9E42}" type="slidenum">
              <a:rPr lang="en-US" smtClean="0"/>
              <a:t>‹#›</a:t>
            </a:fld>
            <a:endParaRPr lang="en-US"/>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210040" y="5503304"/>
            <a:ext cx="2753360" cy="764146"/>
          </a:xfrm>
          <a:prstGeom prst="rect">
            <a:avLst/>
          </a:prstGeom>
        </p:spPr>
      </p:pic>
      <p:sp>
        <p:nvSpPr>
          <p:cNvPr id="12" name="Text Placeholder 12"/>
          <p:cNvSpPr>
            <a:spLocks noGrp="1"/>
          </p:cNvSpPr>
          <p:nvPr>
            <p:ph type="body" sz="quarter" idx="13"/>
          </p:nvPr>
        </p:nvSpPr>
        <p:spPr>
          <a:xfrm>
            <a:off x="838200" y="952500"/>
            <a:ext cx="3695700" cy="406400"/>
          </a:xfrm>
        </p:spPr>
        <p:txBody>
          <a:bodyPr/>
          <a:lstStyle/>
          <a:p>
            <a:pPr lvl="0"/>
            <a:endParaRPr lang="en-US" dirty="0" smtClean="0"/>
          </a:p>
        </p:txBody>
      </p:sp>
    </p:spTree>
    <p:extLst>
      <p:ext uri="{BB962C8B-B14F-4D97-AF65-F5344CB8AC3E}">
        <p14:creationId xmlns:p14="http://schemas.microsoft.com/office/powerpoint/2010/main" val="1857027780"/>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l">
              <a:defRPr sz="6000"/>
            </a:lvl1pPr>
          </a:lstStyle>
          <a:p>
            <a:endParaRPr lang="en-US" dirty="0"/>
          </a:p>
        </p:txBody>
      </p:sp>
      <p:sp>
        <p:nvSpPr>
          <p:cNvPr id="3" name="Subtitle 2"/>
          <p:cNvSpPr>
            <a:spLocks noGrp="1"/>
          </p:cNvSpPr>
          <p:nvPr>
            <p:ph type="subTitle" idx="1"/>
          </p:nvPr>
        </p:nvSpPr>
        <p:spPr>
          <a:xfrm>
            <a:off x="1524000" y="3602038"/>
            <a:ext cx="9144000" cy="460296"/>
          </a:xfrm>
          <a:solidFill>
            <a:schemeClr val="tx1"/>
          </a:solidFill>
        </p:spPr>
        <p:txBody>
          <a:bodyPr/>
          <a:lstStyle>
            <a:lvl1pPr marL="0" indent="0" algn="l">
              <a:buNone/>
              <a:defRPr sz="24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en-US" dirty="0"/>
          </a:p>
        </p:txBody>
      </p:sp>
      <p:sp>
        <p:nvSpPr>
          <p:cNvPr id="4" name="Date Placeholder 3"/>
          <p:cNvSpPr>
            <a:spLocks noGrp="1"/>
          </p:cNvSpPr>
          <p:nvPr>
            <p:ph type="dt" sz="half" idx="10"/>
          </p:nvPr>
        </p:nvSpPr>
        <p:spPr/>
        <p:txBody>
          <a:bodyPr/>
          <a:lstStyle/>
          <a:p>
            <a:fld id="{15B8CB88-0B2F-43D1-AD38-969AE1267F02}" type="datetimeFigureOut">
              <a:rPr lang="en-US" smtClean="0"/>
              <a:t>11/2/2018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CE3DB8F-D959-47CE-AC90-1BE9BD49302C}" type="slidenum">
              <a:rPr lang="en-US" smtClean="0"/>
              <a:t>‹#›</a:t>
            </a:fld>
            <a:endParaRPr lang="en-US"/>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1886" y="5471557"/>
            <a:ext cx="1817914" cy="1067355"/>
          </a:xfrm>
          <a:prstGeom prst="rect">
            <a:avLst/>
          </a:prstGeom>
        </p:spPr>
      </p:pic>
    </p:spTree>
    <p:extLst>
      <p:ext uri="{BB962C8B-B14F-4D97-AF65-F5344CB8AC3E}">
        <p14:creationId xmlns:p14="http://schemas.microsoft.com/office/powerpoint/2010/main" val="787625842"/>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75093" y="1708573"/>
            <a:ext cx="10978707" cy="1600200"/>
          </a:xfrm>
        </p:spPr>
        <p:txBody>
          <a:bodyPr anchor="ctr">
            <a:normAutofit/>
          </a:bodyPr>
          <a:lstStyle>
            <a:lvl1pPr>
              <a:defRPr sz="3600" b="1"/>
            </a:lvl1pPr>
          </a:lstStyle>
          <a:p>
            <a:endParaRPr lang="en-US" dirty="0"/>
          </a:p>
        </p:txBody>
      </p:sp>
      <p:sp>
        <p:nvSpPr>
          <p:cNvPr id="4" name="Text Placeholder 3"/>
          <p:cNvSpPr>
            <a:spLocks noGrp="1"/>
          </p:cNvSpPr>
          <p:nvPr>
            <p:ph type="body" sz="half" idx="2"/>
          </p:nvPr>
        </p:nvSpPr>
        <p:spPr>
          <a:xfrm>
            <a:off x="375093" y="1266453"/>
            <a:ext cx="3932237" cy="382158"/>
          </a:xfrm>
        </p:spPr>
        <p:txBody>
          <a:bodyPr anchor="ctr">
            <a:normAutofit/>
          </a:bodyPr>
          <a:lstStyle>
            <a:lvl1pPr marL="0" indent="0">
              <a:buNone/>
              <a:defRPr sz="1800">
                <a:solidFill>
                  <a:schemeClr val="accent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endParaRPr lang="en-US" dirty="0" smtClean="0"/>
          </a:p>
        </p:txBody>
      </p:sp>
      <p:sp>
        <p:nvSpPr>
          <p:cNvPr id="5" name="Date Placeholder 4"/>
          <p:cNvSpPr>
            <a:spLocks noGrp="1"/>
          </p:cNvSpPr>
          <p:nvPr>
            <p:ph type="dt" sz="half" idx="10"/>
          </p:nvPr>
        </p:nvSpPr>
        <p:spPr/>
        <p:txBody>
          <a:bodyPr/>
          <a:lstStyle/>
          <a:p>
            <a:fld id="{15B8CB88-0B2F-43D1-AD38-969AE1267F02}" type="datetimeFigureOut">
              <a:rPr lang="en-US" smtClean="0"/>
              <a:t>11/2/2018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CE3DB8F-D959-47CE-AC90-1BE9BD49302C}" type="slidenum">
              <a:rPr lang="en-US" smtClean="0"/>
              <a:t>‹#›</a:t>
            </a:fld>
            <a:endParaRPr lang="en-US"/>
          </a:p>
        </p:txBody>
      </p:sp>
    </p:spTree>
    <p:extLst>
      <p:ext uri="{BB962C8B-B14F-4D97-AF65-F5344CB8AC3E}">
        <p14:creationId xmlns:p14="http://schemas.microsoft.com/office/powerpoint/2010/main" val="2021050323"/>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1_Content with Caption">
    <p:spTree>
      <p:nvGrpSpPr>
        <p:cNvPr id="1" name=""/>
        <p:cNvGrpSpPr/>
        <p:nvPr/>
      </p:nvGrpSpPr>
      <p:grpSpPr>
        <a:xfrm>
          <a:off x="0" y="0"/>
          <a:ext cx="0" cy="0"/>
          <a:chOff x="0" y="0"/>
          <a:chExt cx="0" cy="0"/>
        </a:xfrm>
      </p:grpSpPr>
      <p:sp>
        <p:nvSpPr>
          <p:cNvPr id="3" name="Rectangle 2"/>
          <p:cNvSpPr/>
          <p:nvPr userDrawn="1"/>
        </p:nvSpPr>
        <p:spPr>
          <a:xfrm>
            <a:off x="0" y="0"/>
            <a:ext cx="12319000" cy="170857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75093" y="108373"/>
            <a:ext cx="10978707" cy="1600200"/>
          </a:xfrm>
        </p:spPr>
        <p:txBody>
          <a:bodyPr anchor="ctr">
            <a:normAutofit/>
          </a:bodyPr>
          <a:lstStyle>
            <a:lvl1pPr>
              <a:defRPr sz="3600" b="1">
                <a:solidFill>
                  <a:schemeClr val="bg1"/>
                </a:solidFill>
              </a:defRPr>
            </a:lvl1pPr>
          </a:lstStyle>
          <a:p>
            <a:endParaRPr lang="en-US" dirty="0"/>
          </a:p>
        </p:txBody>
      </p:sp>
    </p:spTree>
    <p:extLst>
      <p:ext uri="{BB962C8B-B14F-4D97-AF65-F5344CB8AC3E}">
        <p14:creationId xmlns:p14="http://schemas.microsoft.com/office/powerpoint/2010/main" val="2800468099"/>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4" name="Date Placeholder 3"/>
          <p:cNvSpPr>
            <a:spLocks noGrp="1"/>
          </p:cNvSpPr>
          <p:nvPr>
            <p:ph type="dt" sz="half" idx="10"/>
          </p:nvPr>
        </p:nvSpPr>
        <p:spPr/>
        <p:txBody>
          <a:bodyPr/>
          <a:lstStyle/>
          <a:p>
            <a:fld id="{CFB2AF0B-8AD4-4EB8-99B7-255F387D564B}" type="datetimeFigureOut">
              <a:rPr lang="en-US" smtClean="0"/>
              <a:t>11/2/2018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8F65D83-C431-4F95-9FC2-1259723B9E42}" type="slidenum">
              <a:rPr lang="en-US" smtClean="0"/>
              <a:t>‹#›</a:t>
            </a:fld>
            <a:endParaRPr lang="en-US"/>
          </a:p>
        </p:txBody>
      </p:sp>
      <p:sp>
        <p:nvSpPr>
          <p:cNvPr id="7" name="Text Placeholder 3"/>
          <p:cNvSpPr>
            <a:spLocks noGrp="1"/>
          </p:cNvSpPr>
          <p:nvPr>
            <p:ph type="body" sz="half" idx="2"/>
          </p:nvPr>
        </p:nvSpPr>
        <p:spPr>
          <a:xfrm>
            <a:off x="838200" y="1850652"/>
            <a:ext cx="10515600" cy="4004047"/>
          </a:xfrm>
        </p:spPr>
        <p:txBody>
          <a:bodyPr anchor="t">
            <a:normAutofit/>
          </a:bodyPr>
          <a:lstStyle>
            <a:lvl1pPr marL="0" indent="0">
              <a:buNone/>
              <a:defRPr sz="20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endParaRPr lang="en-US" dirty="0" smtClean="0"/>
          </a:p>
        </p:txBody>
      </p:sp>
    </p:spTree>
    <p:extLst>
      <p:ext uri="{BB962C8B-B14F-4D97-AF65-F5344CB8AC3E}">
        <p14:creationId xmlns:p14="http://schemas.microsoft.com/office/powerpoint/2010/main" val="447580068"/>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userDrawn="1"/>
        </p:nvSpPr>
        <p:spPr>
          <a:xfrm>
            <a:off x="1524000" y="1469036"/>
            <a:ext cx="9144000" cy="2040927"/>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1524000" y="1122363"/>
            <a:ext cx="9144000" cy="2387600"/>
          </a:xfrm>
        </p:spPr>
        <p:txBody>
          <a:bodyPr anchor="b"/>
          <a:lstStyle>
            <a:lvl1pPr algn="l">
              <a:defRPr sz="6000">
                <a:solidFill>
                  <a:schemeClr val="accent1"/>
                </a:solidFill>
              </a:defRPr>
            </a:lvl1pPr>
          </a:lstStyle>
          <a:p>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en-US" dirty="0"/>
          </a:p>
        </p:txBody>
      </p:sp>
      <p:sp>
        <p:nvSpPr>
          <p:cNvPr id="4" name="Date Placeholder 3"/>
          <p:cNvSpPr>
            <a:spLocks noGrp="1"/>
          </p:cNvSpPr>
          <p:nvPr>
            <p:ph type="dt" sz="half" idx="10"/>
          </p:nvPr>
        </p:nvSpPr>
        <p:spPr/>
        <p:txBody>
          <a:bodyPr/>
          <a:lstStyle/>
          <a:p>
            <a:fld id="{51A82CE6-4ED0-47B0-9B2C-4B982941F720}" type="datetimeFigureOut">
              <a:rPr lang="en-US" smtClean="0"/>
              <a:t>11/2/2018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558922D-D1EC-4DB3-8567-569D8AD3449F}" type="slidenum">
              <a:rPr lang="en-US" smtClean="0"/>
              <a:t>‹#›</a:t>
            </a:fld>
            <a:endParaRPr lang="en-US"/>
          </a:p>
        </p:txBody>
      </p:sp>
    </p:spTree>
    <p:extLst>
      <p:ext uri="{BB962C8B-B14F-4D97-AF65-F5344CB8AC3E}">
        <p14:creationId xmlns:p14="http://schemas.microsoft.com/office/powerpoint/2010/main" val="247161995"/>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tx1"/>
          </a:solidFill>
        </p:spPr>
        <p:txBody>
          <a:bodyPr/>
          <a:lstStyle>
            <a:lvl1pPr>
              <a:defRPr>
                <a:solidFill>
                  <a:schemeClr val="accent1"/>
                </a:solidFill>
              </a:defRPr>
            </a:lvl1pPr>
          </a:lstStyle>
          <a:p>
            <a:endParaRPr lang="en-US" dirty="0"/>
          </a:p>
        </p:txBody>
      </p:sp>
      <p:sp>
        <p:nvSpPr>
          <p:cNvPr id="3" name="Content Placeholder 2"/>
          <p:cNvSpPr>
            <a:spLocks noGrp="1"/>
          </p:cNvSpPr>
          <p:nvPr>
            <p:ph idx="1"/>
          </p:nvPr>
        </p:nvSpPr>
        <p:spPr/>
        <p:txBody>
          <a:bodyPr/>
          <a:lstStyle>
            <a:lvl1pPr marL="0" indent="0">
              <a:buNone/>
              <a:defRPr/>
            </a:lvl1pPr>
          </a:lstStyle>
          <a:p>
            <a:pPr lvl="0"/>
            <a:endParaRPr lang="en-US" dirty="0"/>
          </a:p>
        </p:txBody>
      </p:sp>
      <p:sp>
        <p:nvSpPr>
          <p:cNvPr id="4" name="Date Placeholder 3"/>
          <p:cNvSpPr>
            <a:spLocks noGrp="1"/>
          </p:cNvSpPr>
          <p:nvPr>
            <p:ph type="dt" sz="half" idx="10"/>
          </p:nvPr>
        </p:nvSpPr>
        <p:spPr/>
        <p:txBody>
          <a:bodyPr/>
          <a:lstStyle/>
          <a:p>
            <a:fld id="{51A82CE6-4ED0-47B0-9B2C-4B982941F720}" type="datetimeFigureOut">
              <a:rPr lang="en-US" smtClean="0"/>
              <a:t>11/2/2018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558922D-D1EC-4DB3-8567-569D8AD3449F}" type="slidenum">
              <a:rPr lang="en-US" smtClean="0"/>
              <a:t>‹#›</a:t>
            </a:fld>
            <a:endParaRPr lang="en-US"/>
          </a:p>
        </p:txBody>
      </p:sp>
    </p:spTree>
    <p:extLst>
      <p:ext uri="{BB962C8B-B14F-4D97-AF65-F5344CB8AC3E}">
        <p14:creationId xmlns:p14="http://schemas.microsoft.com/office/powerpoint/2010/main" val="1079106324"/>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7" name="Rectangle 6"/>
          <p:cNvSpPr/>
          <p:nvPr userDrawn="1"/>
        </p:nvSpPr>
        <p:spPr>
          <a:xfrm>
            <a:off x="0" y="-8627"/>
            <a:ext cx="12192000" cy="6866627"/>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8" name="Rectangle 7"/>
          <p:cNvSpPr/>
          <p:nvPr userDrawn="1"/>
        </p:nvSpPr>
        <p:spPr>
          <a:xfrm>
            <a:off x="0" y="4811843"/>
            <a:ext cx="12192000" cy="204615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838200" y="430570"/>
            <a:ext cx="10515600" cy="1381125"/>
          </a:xfrm>
        </p:spPr>
        <p:txBody>
          <a:bodyPr anchor="ctr">
            <a:normAutofit/>
          </a:bodyPr>
          <a:lstStyle>
            <a:lvl1pPr algn="l">
              <a:defRPr sz="4000">
                <a:solidFill>
                  <a:schemeClr val="accent1"/>
                </a:solidFill>
              </a:defRPr>
            </a:lvl1pPr>
          </a:lstStyle>
          <a:p>
            <a:endParaRPr lang="en-US" dirty="0"/>
          </a:p>
        </p:txBody>
      </p:sp>
      <p:sp>
        <p:nvSpPr>
          <p:cNvPr id="4" name="Date Placeholder 3"/>
          <p:cNvSpPr>
            <a:spLocks noGrp="1"/>
          </p:cNvSpPr>
          <p:nvPr>
            <p:ph type="dt" sz="half" idx="10"/>
          </p:nvPr>
        </p:nvSpPr>
        <p:spPr/>
        <p:txBody>
          <a:bodyPr/>
          <a:lstStyle/>
          <a:p>
            <a:fld id="{51A82CE6-4ED0-47B0-9B2C-4B982941F720}" type="datetimeFigureOut">
              <a:rPr lang="en-US" smtClean="0"/>
              <a:t>11/2/2018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558922D-D1EC-4DB3-8567-569D8AD3449F}" type="slidenum">
              <a:rPr lang="en-US" smtClean="0"/>
              <a:t>‹#›</a:t>
            </a:fld>
            <a:endParaRPr lang="en-US"/>
          </a:p>
        </p:txBody>
      </p:sp>
      <p:sp>
        <p:nvSpPr>
          <p:cNvPr id="3" name="Subtitle 2"/>
          <p:cNvSpPr>
            <a:spLocks noGrp="1"/>
          </p:cNvSpPr>
          <p:nvPr>
            <p:ph type="subTitle" idx="1"/>
          </p:nvPr>
        </p:nvSpPr>
        <p:spPr>
          <a:xfrm>
            <a:off x="838200" y="4962967"/>
            <a:ext cx="10515600" cy="1217847"/>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en-US" dirty="0"/>
          </a:p>
        </p:txBody>
      </p:sp>
    </p:spTree>
    <p:extLst>
      <p:ext uri="{BB962C8B-B14F-4D97-AF65-F5344CB8AC3E}">
        <p14:creationId xmlns:p14="http://schemas.microsoft.com/office/powerpoint/2010/main" val="3824053631"/>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Custom Layout">
    <p:bg>
      <p:bgPr>
        <a:solidFill>
          <a:schemeClr val="accent1"/>
        </a:solidFill>
        <a:effectLst/>
      </p:bgPr>
    </p:bg>
    <p:spTree>
      <p:nvGrpSpPr>
        <p:cNvPr id="1" name=""/>
        <p:cNvGrpSpPr/>
        <p:nvPr/>
      </p:nvGrpSpPr>
      <p:grpSpPr>
        <a:xfrm>
          <a:off x="0" y="0"/>
          <a:ext cx="0" cy="0"/>
          <a:chOff x="0" y="0"/>
          <a:chExt cx="0" cy="0"/>
        </a:xfrm>
      </p:grpSpPr>
      <p:sp>
        <p:nvSpPr>
          <p:cNvPr id="6" name="Shape 44"/>
          <p:cNvSpPr txBox="1">
            <a:spLocks noGrp="1"/>
          </p:cNvSpPr>
          <p:nvPr>
            <p:ph type="title"/>
          </p:nvPr>
        </p:nvSpPr>
        <p:spPr>
          <a:xfrm>
            <a:off x="311700" y="1283225"/>
            <a:ext cx="8520600" cy="572700"/>
          </a:xfrm>
          <a:prstGeom prst="rect">
            <a:avLst/>
          </a:prstGeom>
          <a:noFill/>
          <a:ln>
            <a:noFill/>
          </a:ln>
        </p:spPr>
        <p:txBody>
          <a:bodyPr lIns="91425" tIns="91425" rIns="91425" bIns="91425" anchor="t" anchorCtr="0"/>
          <a:lstStyle>
            <a:lvl1pPr marL="0" marR="0" lvl="0" indent="0" rtl="0">
              <a:lnSpc>
                <a:spcPct val="100000"/>
              </a:lnSpc>
              <a:spcBef>
                <a:spcPts val="0"/>
              </a:spcBef>
              <a:spcAft>
                <a:spcPts val="0"/>
              </a:spcAft>
              <a:buClr>
                <a:schemeClr val="dk1"/>
              </a:buClr>
              <a:buFont typeface="Arial"/>
              <a:buNone/>
              <a:defRPr sz="7200" b="1" i="0" u="none" strike="noStrike" cap="none">
                <a:solidFill>
                  <a:schemeClr val="dk1"/>
                </a:solidFill>
                <a:latin typeface="Arial"/>
                <a:ea typeface="Arial"/>
                <a:cs typeface="Arial"/>
                <a:sym typeface="Arial"/>
              </a:defRPr>
            </a:lvl1pPr>
            <a:lvl2pPr lvl="1" indent="0" rtl="0">
              <a:spcBef>
                <a:spcPts val="0"/>
              </a:spcBef>
              <a:buClr>
                <a:schemeClr val="dk1"/>
              </a:buClr>
              <a:buFont typeface="Arial"/>
              <a:buNone/>
              <a:defRPr sz="2800" b="1">
                <a:solidFill>
                  <a:schemeClr val="dk1"/>
                </a:solidFill>
              </a:defRPr>
            </a:lvl2pPr>
            <a:lvl3pPr lvl="2" indent="0" rtl="0">
              <a:spcBef>
                <a:spcPts val="0"/>
              </a:spcBef>
              <a:buClr>
                <a:schemeClr val="dk1"/>
              </a:buClr>
              <a:buFont typeface="Arial"/>
              <a:buNone/>
              <a:defRPr sz="2800" b="1">
                <a:solidFill>
                  <a:schemeClr val="dk1"/>
                </a:solidFill>
              </a:defRPr>
            </a:lvl3pPr>
            <a:lvl4pPr lvl="3" indent="0" rtl="0">
              <a:spcBef>
                <a:spcPts val="0"/>
              </a:spcBef>
              <a:buClr>
                <a:schemeClr val="dk1"/>
              </a:buClr>
              <a:buFont typeface="Arial"/>
              <a:buNone/>
              <a:defRPr sz="2800" b="1">
                <a:solidFill>
                  <a:schemeClr val="dk1"/>
                </a:solidFill>
              </a:defRPr>
            </a:lvl4pPr>
            <a:lvl5pPr lvl="4" indent="0" rtl="0">
              <a:spcBef>
                <a:spcPts val="0"/>
              </a:spcBef>
              <a:buClr>
                <a:schemeClr val="dk1"/>
              </a:buClr>
              <a:buFont typeface="Arial"/>
              <a:buNone/>
              <a:defRPr sz="2800" b="1">
                <a:solidFill>
                  <a:schemeClr val="dk1"/>
                </a:solidFill>
              </a:defRPr>
            </a:lvl5pPr>
            <a:lvl6pPr lvl="5" indent="0" rtl="0">
              <a:spcBef>
                <a:spcPts val="0"/>
              </a:spcBef>
              <a:buClr>
                <a:schemeClr val="dk1"/>
              </a:buClr>
              <a:buFont typeface="Arial"/>
              <a:buNone/>
              <a:defRPr sz="2800" b="1">
                <a:solidFill>
                  <a:schemeClr val="dk1"/>
                </a:solidFill>
              </a:defRPr>
            </a:lvl6pPr>
            <a:lvl7pPr lvl="6" indent="0" rtl="0">
              <a:spcBef>
                <a:spcPts val="0"/>
              </a:spcBef>
              <a:buClr>
                <a:schemeClr val="dk1"/>
              </a:buClr>
              <a:buFont typeface="Arial"/>
              <a:buNone/>
              <a:defRPr sz="2800" b="1">
                <a:solidFill>
                  <a:schemeClr val="dk1"/>
                </a:solidFill>
              </a:defRPr>
            </a:lvl7pPr>
            <a:lvl8pPr lvl="7" indent="0" rtl="0">
              <a:spcBef>
                <a:spcPts val="0"/>
              </a:spcBef>
              <a:buClr>
                <a:schemeClr val="dk1"/>
              </a:buClr>
              <a:buFont typeface="Arial"/>
              <a:buNone/>
              <a:defRPr sz="2800" b="1">
                <a:solidFill>
                  <a:schemeClr val="dk1"/>
                </a:solidFill>
              </a:defRPr>
            </a:lvl8pPr>
            <a:lvl9pPr lvl="8" indent="0" rtl="0">
              <a:spcBef>
                <a:spcPts val="0"/>
              </a:spcBef>
              <a:buClr>
                <a:schemeClr val="dk1"/>
              </a:buClr>
              <a:buFont typeface="Arial"/>
              <a:buNone/>
              <a:defRPr sz="2800" b="1">
                <a:solidFill>
                  <a:schemeClr val="dk1"/>
                </a:solidFill>
              </a:defRPr>
            </a:lvl9pPr>
          </a:lstStyle>
          <a:p>
            <a:endParaRPr dirty="0"/>
          </a:p>
        </p:txBody>
      </p:sp>
      <p:sp>
        <p:nvSpPr>
          <p:cNvPr id="7" name="Shape 45"/>
          <p:cNvSpPr txBox="1">
            <a:spLocks noGrp="1"/>
          </p:cNvSpPr>
          <p:nvPr>
            <p:ph type="subTitle" idx="1"/>
          </p:nvPr>
        </p:nvSpPr>
        <p:spPr>
          <a:xfrm>
            <a:off x="436825" y="1005325"/>
            <a:ext cx="7508700" cy="357000"/>
          </a:xfrm>
          <a:prstGeom prst="rect">
            <a:avLst/>
          </a:prstGeom>
          <a:noFill/>
          <a:ln>
            <a:noFill/>
          </a:ln>
        </p:spPr>
        <p:txBody>
          <a:bodyPr lIns="91425" tIns="91425" rIns="91425" bIns="91425" anchor="t" anchorCtr="0"/>
          <a:lstStyle>
            <a:lvl1pPr marL="0" marR="0" lvl="0" indent="0" rtl="0">
              <a:lnSpc>
                <a:spcPct val="100000"/>
              </a:lnSpc>
              <a:spcBef>
                <a:spcPts val="0"/>
              </a:spcBef>
              <a:spcAft>
                <a:spcPts val="0"/>
              </a:spcAft>
              <a:buClr>
                <a:srgbClr val="000000"/>
              </a:buClr>
              <a:buFont typeface="Arial"/>
              <a:buNone/>
              <a:defRPr sz="1400" b="1" i="0" u="none" strike="noStrike" cap="none">
                <a:solidFill>
                  <a:srgbClr val="000000"/>
                </a:solidFill>
                <a:highlight>
                  <a:srgbClr val="FFFFFF"/>
                </a:highlight>
                <a:latin typeface="Arial"/>
                <a:ea typeface="Arial"/>
                <a:cs typeface="Arial"/>
                <a:sym typeface="Arial"/>
              </a:defRPr>
            </a:lvl1pPr>
            <a:lvl2pPr marL="457200" marR="0" lvl="1" indent="0" rtl="0">
              <a:lnSpc>
                <a:spcPct val="100000"/>
              </a:lnSpc>
              <a:spcBef>
                <a:spcPts val="0"/>
              </a:spcBef>
              <a:spcAft>
                <a:spcPts val="0"/>
              </a:spcAft>
              <a:buClr>
                <a:srgbClr val="000000"/>
              </a:buClr>
              <a:buFont typeface="Arial"/>
              <a:buNone/>
              <a:defRPr sz="1400" b="1" i="0" u="none" strike="noStrike" cap="none">
                <a:solidFill>
                  <a:srgbClr val="000000"/>
                </a:solidFill>
                <a:highlight>
                  <a:srgbClr val="FFFFFF"/>
                </a:highlight>
                <a:latin typeface="Arial"/>
                <a:ea typeface="Arial"/>
                <a:cs typeface="Arial"/>
                <a:sym typeface="Arial"/>
              </a:defRPr>
            </a:lvl2pPr>
            <a:lvl3pPr marL="914400" marR="0" lvl="2" indent="0" rtl="0">
              <a:lnSpc>
                <a:spcPct val="100000"/>
              </a:lnSpc>
              <a:spcBef>
                <a:spcPts val="0"/>
              </a:spcBef>
              <a:spcAft>
                <a:spcPts val="0"/>
              </a:spcAft>
              <a:buClr>
                <a:srgbClr val="000000"/>
              </a:buClr>
              <a:buFont typeface="Arial"/>
              <a:buNone/>
              <a:defRPr sz="1400" b="1" i="0" u="none" strike="noStrike" cap="none">
                <a:solidFill>
                  <a:srgbClr val="000000"/>
                </a:solidFill>
                <a:highlight>
                  <a:srgbClr val="FFFFFF"/>
                </a:highlight>
                <a:latin typeface="Arial"/>
                <a:ea typeface="Arial"/>
                <a:cs typeface="Arial"/>
                <a:sym typeface="Arial"/>
              </a:defRPr>
            </a:lvl3pPr>
            <a:lvl4pPr marL="1371600" marR="0" lvl="3" indent="0" rtl="0">
              <a:lnSpc>
                <a:spcPct val="100000"/>
              </a:lnSpc>
              <a:spcBef>
                <a:spcPts val="0"/>
              </a:spcBef>
              <a:spcAft>
                <a:spcPts val="0"/>
              </a:spcAft>
              <a:buClr>
                <a:srgbClr val="000000"/>
              </a:buClr>
              <a:buFont typeface="Arial"/>
              <a:buNone/>
              <a:defRPr sz="1400" b="1" i="0" u="none" strike="noStrike" cap="none">
                <a:solidFill>
                  <a:srgbClr val="000000"/>
                </a:solidFill>
                <a:highlight>
                  <a:srgbClr val="FFFFFF"/>
                </a:highlight>
                <a:latin typeface="Arial"/>
                <a:ea typeface="Arial"/>
                <a:cs typeface="Arial"/>
                <a:sym typeface="Arial"/>
              </a:defRPr>
            </a:lvl4pPr>
            <a:lvl5pPr marL="1828800" marR="0" lvl="4" indent="0" rtl="0">
              <a:lnSpc>
                <a:spcPct val="100000"/>
              </a:lnSpc>
              <a:spcBef>
                <a:spcPts val="0"/>
              </a:spcBef>
              <a:spcAft>
                <a:spcPts val="0"/>
              </a:spcAft>
              <a:buClr>
                <a:srgbClr val="000000"/>
              </a:buClr>
              <a:buFont typeface="Arial"/>
              <a:buNone/>
              <a:defRPr sz="1400" b="1" i="0" u="none" strike="noStrike" cap="none">
                <a:solidFill>
                  <a:srgbClr val="000000"/>
                </a:solidFill>
                <a:highlight>
                  <a:srgbClr val="FFFFFF"/>
                </a:highlight>
                <a:latin typeface="Arial"/>
                <a:ea typeface="Arial"/>
                <a:cs typeface="Arial"/>
                <a:sym typeface="Arial"/>
              </a:defRPr>
            </a:lvl5pPr>
            <a:lvl6pPr marL="2286000" marR="0" lvl="5" indent="0" rtl="0">
              <a:lnSpc>
                <a:spcPct val="100000"/>
              </a:lnSpc>
              <a:spcBef>
                <a:spcPts val="0"/>
              </a:spcBef>
              <a:spcAft>
                <a:spcPts val="0"/>
              </a:spcAft>
              <a:buClr>
                <a:srgbClr val="000000"/>
              </a:buClr>
              <a:buFont typeface="Arial"/>
              <a:buNone/>
              <a:defRPr sz="1400" b="1" i="0" u="none" strike="noStrike" cap="none">
                <a:solidFill>
                  <a:srgbClr val="000000"/>
                </a:solidFill>
                <a:highlight>
                  <a:srgbClr val="FFFFFF"/>
                </a:highlight>
                <a:latin typeface="Arial"/>
                <a:ea typeface="Arial"/>
                <a:cs typeface="Arial"/>
                <a:sym typeface="Arial"/>
              </a:defRPr>
            </a:lvl6pPr>
            <a:lvl7pPr marL="2743200" marR="0" lvl="6" indent="0" rtl="0">
              <a:lnSpc>
                <a:spcPct val="100000"/>
              </a:lnSpc>
              <a:spcBef>
                <a:spcPts val="0"/>
              </a:spcBef>
              <a:spcAft>
                <a:spcPts val="0"/>
              </a:spcAft>
              <a:buClr>
                <a:srgbClr val="000000"/>
              </a:buClr>
              <a:buFont typeface="Arial"/>
              <a:buNone/>
              <a:defRPr sz="1400" b="1" i="0" u="none" strike="noStrike" cap="none">
                <a:solidFill>
                  <a:srgbClr val="000000"/>
                </a:solidFill>
                <a:highlight>
                  <a:srgbClr val="FFFFFF"/>
                </a:highlight>
                <a:latin typeface="Arial"/>
                <a:ea typeface="Arial"/>
                <a:cs typeface="Arial"/>
                <a:sym typeface="Arial"/>
              </a:defRPr>
            </a:lvl7pPr>
            <a:lvl8pPr marL="3200400" marR="0" lvl="7" indent="0" rtl="0">
              <a:lnSpc>
                <a:spcPct val="100000"/>
              </a:lnSpc>
              <a:spcBef>
                <a:spcPts val="0"/>
              </a:spcBef>
              <a:spcAft>
                <a:spcPts val="0"/>
              </a:spcAft>
              <a:buClr>
                <a:srgbClr val="000000"/>
              </a:buClr>
              <a:buFont typeface="Arial"/>
              <a:buNone/>
              <a:defRPr sz="1400" b="1" i="0" u="none" strike="noStrike" cap="none">
                <a:solidFill>
                  <a:srgbClr val="000000"/>
                </a:solidFill>
                <a:highlight>
                  <a:srgbClr val="FFFFFF"/>
                </a:highlight>
                <a:latin typeface="Arial"/>
                <a:ea typeface="Arial"/>
                <a:cs typeface="Arial"/>
                <a:sym typeface="Arial"/>
              </a:defRPr>
            </a:lvl8pPr>
            <a:lvl9pPr marL="3657600" marR="0" lvl="8" indent="0" rtl="0">
              <a:lnSpc>
                <a:spcPct val="100000"/>
              </a:lnSpc>
              <a:spcBef>
                <a:spcPts val="0"/>
              </a:spcBef>
              <a:spcAft>
                <a:spcPts val="0"/>
              </a:spcAft>
              <a:buClr>
                <a:srgbClr val="000000"/>
              </a:buClr>
              <a:buFont typeface="Arial"/>
              <a:buNone/>
              <a:defRPr sz="1400" b="1" i="0" u="none" strike="noStrike" cap="none">
                <a:solidFill>
                  <a:srgbClr val="000000"/>
                </a:solidFill>
                <a:highlight>
                  <a:srgbClr val="FFFFFF"/>
                </a:highlight>
                <a:latin typeface="Arial"/>
                <a:ea typeface="Arial"/>
                <a:cs typeface="Arial"/>
                <a:sym typeface="Arial"/>
              </a:defRPr>
            </a:lvl9pPr>
          </a:lstStyle>
          <a:p>
            <a:endParaRPr dirty="0"/>
          </a:p>
        </p:txBody>
      </p:sp>
    </p:spTree>
    <p:extLst>
      <p:ext uri="{BB962C8B-B14F-4D97-AF65-F5344CB8AC3E}">
        <p14:creationId xmlns:p14="http://schemas.microsoft.com/office/powerpoint/2010/main" val="133673875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3_Custom Layout">
    <p:spTree>
      <p:nvGrpSpPr>
        <p:cNvPr id="1" name=""/>
        <p:cNvGrpSpPr/>
        <p:nvPr/>
      </p:nvGrpSpPr>
      <p:grpSpPr>
        <a:xfrm>
          <a:off x="0" y="0"/>
          <a:ext cx="0" cy="0"/>
          <a:chOff x="0" y="0"/>
          <a:chExt cx="0" cy="0"/>
        </a:xfrm>
      </p:grpSpPr>
      <p:sp>
        <p:nvSpPr>
          <p:cNvPr id="7" name="Shape 86"/>
          <p:cNvSpPr/>
          <p:nvPr userDrawn="1"/>
        </p:nvSpPr>
        <p:spPr>
          <a:xfrm>
            <a:off x="0" y="1809750"/>
            <a:ext cx="12192000" cy="1543200"/>
          </a:xfrm>
          <a:prstGeom prst="rect">
            <a:avLst/>
          </a:prstGeom>
          <a:solidFill>
            <a:schemeClr val="accent1"/>
          </a:solidFill>
          <a:ln>
            <a:noFill/>
          </a:ln>
        </p:spPr>
        <p:txBody>
          <a:bodyPr lIns="121900" tIns="60925" rIns="121900" bIns="60925" anchor="ctr" anchorCtr="0">
            <a:noAutofit/>
          </a:bodyPr>
          <a:lstStyle/>
          <a:p>
            <a:pPr marL="0" marR="0" lvl="0" indent="0" algn="ctr" rtl="0">
              <a:lnSpc>
                <a:spcPct val="100000"/>
              </a:lnSpc>
              <a:spcBef>
                <a:spcPts val="0"/>
              </a:spcBef>
              <a:spcAft>
                <a:spcPts val="0"/>
              </a:spcAft>
              <a:buClr>
                <a:srgbClr val="000000"/>
              </a:buClr>
              <a:buFont typeface="Arial"/>
              <a:buNone/>
            </a:pPr>
            <a:endParaRPr sz="3700" b="1" i="0" u="none" strike="noStrike" cap="none">
              <a:solidFill>
                <a:schemeClr val="dk2"/>
              </a:solidFill>
              <a:latin typeface="Arial"/>
              <a:ea typeface="Arial"/>
              <a:cs typeface="Arial"/>
              <a:sym typeface="Arial"/>
            </a:endParaRPr>
          </a:p>
        </p:txBody>
      </p:sp>
      <p:sp>
        <p:nvSpPr>
          <p:cNvPr id="9" name="Shape 87"/>
          <p:cNvSpPr txBox="1">
            <a:spLocks noGrp="1"/>
          </p:cNvSpPr>
          <p:nvPr>
            <p:ph type="title"/>
          </p:nvPr>
        </p:nvSpPr>
        <p:spPr>
          <a:xfrm>
            <a:off x="381837" y="2095500"/>
            <a:ext cx="8112899" cy="1021499"/>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chemeClr val="dk1"/>
              </a:buClr>
              <a:buFont typeface="Arial"/>
              <a:buNone/>
              <a:defRPr sz="4800" b="1" i="0" u="none" strike="noStrike" cap="none">
                <a:solidFill>
                  <a:schemeClr val="tx1"/>
                </a:solidFill>
                <a:latin typeface="Arial"/>
                <a:ea typeface="Arial"/>
                <a:cs typeface="Arial"/>
                <a:sym typeface="Arial"/>
              </a:defRPr>
            </a:lvl1pPr>
            <a:lvl2pPr marL="0" marR="0" lvl="1" indent="0" algn="l" rtl="0">
              <a:spcBef>
                <a:spcPts val="0"/>
              </a:spcBef>
              <a:buClr>
                <a:schemeClr val="dk1"/>
              </a:buClr>
              <a:buFont typeface="Arial"/>
              <a:buNone/>
              <a:defRPr sz="2400" b="1">
                <a:solidFill>
                  <a:schemeClr val="dk1"/>
                </a:solidFill>
              </a:defRPr>
            </a:lvl2pPr>
            <a:lvl3pPr marL="0" marR="0" lvl="2" indent="0" algn="l" rtl="0">
              <a:spcBef>
                <a:spcPts val="0"/>
              </a:spcBef>
              <a:buClr>
                <a:schemeClr val="dk1"/>
              </a:buClr>
              <a:buFont typeface="Arial"/>
              <a:buNone/>
              <a:defRPr sz="2400" b="1">
                <a:solidFill>
                  <a:schemeClr val="dk1"/>
                </a:solidFill>
              </a:defRPr>
            </a:lvl3pPr>
            <a:lvl4pPr marL="0" marR="0" lvl="3" indent="0" algn="l" rtl="0">
              <a:spcBef>
                <a:spcPts val="0"/>
              </a:spcBef>
              <a:buClr>
                <a:schemeClr val="dk1"/>
              </a:buClr>
              <a:buFont typeface="Arial"/>
              <a:buNone/>
              <a:defRPr sz="2400" b="1">
                <a:solidFill>
                  <a:schemeClr val="dk1"/>
                </a:solidFill>
              </a:defRPr>
            </a:lvl4pPr>
            <a:lvl5pPr marL="0" marR="0" lvl="4" indent="0" algn="l" rtl="0">
              <a:spcBef>
                <a:spcPts val="0"/>
              </a:spcBef>
              <a:buClr>
                <a:schemeClr val="dk1"/>
              </a:buClr>
              <a:buFont typeface="Arial"/>
              <a:buNone/>
              <a:defRPr sz="2400" b="1">
                <a:solidFill>
                  <a:schemeClr val="dk1"/>
                </a:solidFill>
              </a:defRPr>
            </a:lvl5pPr>
            <a:lvl6pPr marL="0" marR="0" lvl="5" indent="0" algn="l" rtl="0">
              <a:spcBef>
                <a:spcPts val="0"/>
              </a:spcBef>
              <a:buClr>
                <a:schemeClr val="dk1"/>
              </a:buClr>
              <a:buFont typeface="Arial"/>
              <a:buNone/>
              <a:defRPr sz="2400" b="1">
                <a:solidFill>
                  <a:schemeClr val="dk1"/>
                </a:solidFill>
              </a:defRPr>
            </a:lvl6pPr>
            <a:lvl7pPr marL="0" marR="0" lvl="6" indent="0" algn="l" rtl="0">
              <a:spcBef>
                <a:spcPts val="0"/>
              </a:spcBef>
              <a:buClr>
                <a:schemeClr val="dk1"/>
              </a:buClr>
              <a:buFont typeface="Arial"/>
              <a:buNone/>
              <a:defRPr sz="2400" b="1">
                <a:solidFill>
                  <a:schemeClr val="dk1"/>
                </a:solidFill>
              </a:defRPr>
            </a:lvl7pPr>
            <a:lvl8pPr marL="0" marR="0" lvl="7" indent="0" algn="l" rtl="0">
              <a:spcBef>
                <a:spcPts val="0"/>
              </a:spcBef>
              <a:buClr>
                <a:schemeClr val="dk1"/>
              </a:buClr>
              <a:buFont typeface="Arial"/>
              <a:buNone/>
              <a:defRPr sz="2400" b="1">
                <a:solidFill>
                  <a:schemeClr val="dk1"/>
                </a:solidFill>
              </a:defRPr>
            </a:lvl8pPr>
            <a:lvl9pPr marL="0" marR="0" lvl="8" indent="0" algn="l" rtl="0">
              <a:spcBef>
                <a:spcPts val="0"/>
              </a:spcBef>
              <a:buClr>
                <a:schemeClr val="dk1"/>
              </a:buClr>
              <a:buFont typeface="Arial"/>
              <a:buNone/>
              <a:defRPr sz="2400" b="1">
                <a:solidFill>
                  <a:schemeClr val="dk1"/>
                </a:solidFill>
              </a:defRPr>
            </a:lvl9pPr>
          </a:lstStyle>
          <a:p>
            <a:endParaRPr dirty="0"/>
          </a:p>
        </p:txBody>
      </p:sp>
    </p:spTree>
    <p:extLst>
      <p:ext uri="{BB962C8B-B14F-4D97-AF65-F5344CB8AC3E}">
        <p14:creationId xmlns:p14="http://schemas.microsoft.com/office/powerpoint/2010/main" val="92077223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accent1"/>
        </a:solidFill>
        <a:effectLst/>
      </p:bgPr>
    </p:bg>
    <p:spTree>
      <p:nvGrpSpPr>
        <p:cNvPr id="1" name=""/>
        <p:cNvGrpSpPr/>
        <p:nvPr/>
      </p:nvGrpSpPr>
      <p:grpSpPr>
        <a:xfrm>
          <a:off x="0" y="0"/>
          <a:ext cx="0" cy="0"/>
          <a:chOff x="0" y="0"/>
          <a:chExt cx="0" cy="0"/>
        </a:xfrm>
      </p:grpSpPr>
      <p:sp>
        <p:nvSpPr>
          <p:cNvPr id="6" name="Shape 77"/>
          <p:cNvSpPr txBox="1">
            <a:spLocks noGrp="1"/>
          </p:cNvSpPr>
          <p:nvPr>
            <p:ph type="title"/>
          </p:nvPr>
        </p:nvSpPr>
        <p:spPr>
          <a:xfrm>
            <a:off x="311700" y="826025"/>
            <a:ext cx="6246299" cy="572699"/>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Clr>
                <a:schemeClr val="dk1"/>
              </a:buClr>
              <a:buFont typeface="Arial"/>
              <a:buNone/>
              <a:defRPr sz="6200" b="1" i="0" u="none" strike="noStrike" cap="none">
                <a:solidFill>
                  <a:schemeClr val="dk1"/>
                </a:solidFill>
                <a:latin typeface="Arial"/>
                <a:ea typeface="Arial"/>
                <a:cs typeface="Arial"/>
                <a:sym typeface="Arial"/>
              </a:defRPr>
            </a:lvl1pPr>
            <a:lvl2pPr lvl="1" indent="0" rtl="0">
              <a:spcBef>
                <a:spcPts val="0"/>
              </a:spcBef>
              <a:buClr>
                <a:schemeClr val="dk1"/>
              </a:buClr>
              <a:buFont typeface="Arial"/>
              <a:buNone/>
              <a:defRPr sz="6200" b="1">
                <a:solidFill>
                  <a:schemeClr val="dk1"/>
                </a:solidFill>
              </a:defRPr>
            </a:lvl2pPr>
            <a:lvl3pPr lvl="2" indent="0" rtl="0">
              <a:spcBef>
                <a:spcPts val="0"/>
              </a:spcBef>
              <a:buClr>
                <a:schemeClr val="dk1"/>
              </a:buClr>
              <a:buFont typeface="Arial"/>
              <a:buNone/>
              <a:defRPr sz="6200" b="1">
                <a:solidFill>
                  <a:schemeClr val="dk1"/>
                </a:solidFill>
              </a:defRPr>
            </a:lvl3pPr>
            <a:lvl4pPr lvl="3" indent="0" rtl="0">
              <a:spcBef>
                <a:spcPts val="0"/>
              </a:spcBef>
              <a:buClr>
                <a:schemeClr val="dk1"/>
              </a:buClr>
              <a:buFont typeface="Arial"/>
              <a:buNone/>
              <a:defRPr sz="6200" b="1">
                <a:solidFill>
                  <a:schemeClr val="dk1"/>
                </a:solidFill>
              </a:defRPr>
            </a:lvl4pPr>
            <a:lvl5pPr lvl="4" indent="0" rtl="0">
              <a:spcBef>
                <a:spcPts val="0"/>
              </a:spcBef>
              <a:buClr>
                <a:schemeClr val="dk1"/>
              </a:buClr>
              <a:buFont typeface="Arial"/>
              <a:buNone/>
              <a:defRPr sz="6200" b="1">
                <a:solidFill>
                  <a:schemeClr val="dk1"/>
                </a:solidFill>
              </a:defRPr>
            </a:lvl5pPr>
            <a:lvl6pPr lvl="5" indent="0" rtl="0">
              <a:spcBef>
                <a:spcPts val="0"/>
              </a:spcBef>
              <a:buClr>
                <a:schemeClr val="dk1"/>
              </a:buClr>
              <a:buFont typeface="Arial"/>
              <a:buNone/>
              <a:defRPr sz="6200" b="1">
                <a:solidFill>
                  <a:schemeClr val="dk1"/>
                </a:solidFill>
              </a:defRPr>
            </a:lvl6pPr>
            <a:lvl7pPr lvl="6" indent="0" rtl="0">
              <a:spcBef>
                <a:spcPts val="0"/>
              </a:spcBef>
              <a:buClr>
                <a:schemeClr val="dk1"/>
              </a:buClr>
              <a:buFont typeface="Arial"/>
              <a:buNone/>
              <a:defRPr sz="6200" b="1">
                <a:solidFill>
                  <a:schemeClr val="dk1"/>
                </a:solidFill>
              </a:defRPr>
            </a:lvl7pPr>
            <a:lvl8pPr lvl="7" indent="0" rtl="0">
              <a:spcBef>
                <a:spcPts val="0"/>
              </a:spcBef>
              <a:buClr>
                <a:schemeClr val="dk1"/>
              </a:buClr>
              <a:buFont typeface="Arial"/>
              <a:buNone/>
              <a:defRPr sz="6200" b="1">
                <a:solidFill>
                  <a:schemeClr val="dk1"/>
                </a:solidFill>
              </a:defRPr>
            </a:lvl8pPr>
            <a:lvl9pPr lvl="8" indent="0" rtl="0">
              <a:spcBef>
                <a:spcPts val="0"/>
              </a:spcBef>
              <a:buClr>
                <a:schemeClr val="dk1"/>
              </a:buClr>
              <a:buFont typeface="Arial"/>
              <a:buNone/>
              <a:defRPr sz="6200" b="1">
                <a:solidFill>
                  <a:schemeClr val="dk1"/>
                </a:solidFill>
              </a:defRPr>
            </a:lvl9pPr>
          </a:lstStyle>
          <a:p>
            <a:endParaRPr dirty="0"/>
          </a:p>
        </p:txBody>
      </p:sp>
    </p:spTree>
    <p:extLst>
      <p:ext uri="{BB962C8B-B14F-4D97-AF65-F5344CB8AC3E}">
        <p14:creationId xmlns:p14="http://schemas.microsoft.com/office/powerpoint/2010/main" val="11064577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endParaRPr lang="en-US" dirty="0"/>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b="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en-US" dirty="0"/>
          </a:p>
        </p:txBody>
      </p:sp>
      <p:sp>
        <p:nvSpPr>
          <p:cNvPr id="4" name="Date Placeholder 3"/>
          <p:cNvSpPr>
            <a:spLocks noGrp="1"/>
          </p:cNvSpPr>
          <p:nvPr>
            <p:ph type="dt" sz="half" idx="10"/>
          </p:nvPr>
        </p:nvSpPr>
        <p:spPr/>
        <p:txBody>
          <a:bodyPr/>
          <a:lstStyle/>
          <a:p>
            <a:fld id="{CFB2AF0B-8AD4-4EB8-99B7-255F387D564B}" type="datetimeFigureOut">
              <a:rPr lang="en-US" smtClean="0"/>
              <a:t>11/2/2018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8F65D83-C431-4F95-9FC2-1259723B9E42}" type="slidenum">
              <a:rPr lang="en-US" smtClean="0"/>
              <a:t>‹#›</a:t>
            </a:fld>
            <a:endParaRPr lang="en-US"/>
          </a:p>
        </p:txBody>
      </p:sp>
    </p:spTree>
    <p:extLst>
      <p:ext uri="{BB962C8B-B14F-4D97-AF65-F5344CB8AC3E}">
        <p14:creationId xmlns:p14="http://schemas.microsoft.com/office/powerpoint/2010/main" val="33647145"/>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_Custom Layout">
    <p:bg>
      <p:bgRef idx="1001">
        <a:schemeClr val="bg1"/>
      </p:bgRef>
    </p:bg>
    <p:spTree>
      <p:nvGrpSpPr>
        <p:cNvPr id="1" name=""/>
        <p:cNvGrpSpPr/>
        <p:nvPr/>
      </p:nvGrpSpPr>
      <p:grpSpPr>
        <a:xfrm>
          <a:off x="0" y="0"/>
          <a:ext cx="0" cy="0"/>
          <a:chOff x="0" y="0"/>
          <a:chExt cx="0" cy="0"/>
        </a:xfrm>
      </p:grpSpPr>
      <p:sp>
        <p:nvSpPr>
          <p:cNvPr id="6" name="Rectangle 5"/>
          <p:cNvSpPr/>
          <p:nvPr userDrawn="1"/>
        </p:nvSpPr>
        <p:spPr>
          <a:xfrm>
            <a:off x="0" y="-1"/>
            <a:ext cx="12192000" cy="15962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215900" y="270667"/>
            <a:ext cx="10515600" cy="1325563"/>
          </a:xfrm>
        </p:spPr>
        <p:txBody>
          <a:bodyPr/>
          <a:lstStyle>
            <a:lvl1pPr>
              <a:defRPr>
                <a:solidFill>
                  <a:sysClr val="windowText" lastClr="000000"/>
                </a:solidFill>
              </a:defRPr>
            </a:lvl1pPr>
          </a:lstStyle>
          <a:p>
            <a:endParaRPr lang="en-US" dirty="0"/>
          </a:p>
        </p:txBody>
      </p:sp>
    </p:spTree>
    <p:extLst>
      <p:ext uri="{BB962C8B-B14F-4D97-AF65-F5344CB8AC3E}">
        <p14:creationId xmlns:p14="http://schemas.microsoft.com/office/powerpoint/2010/main" val="3707748474"/>
      </p:ext>
    </p:extLst>
  </p:cSld>
  <p:clrMapOvr>
    <a:overrideClrMapping bg1="dk1" tx1="lt1" bg2="dk2" tx2="lt2" accent1="accent1" accent2="accent2" accent3="accent3" accent4="accent4" accent5="accent5" accent6="accent6" hlink="hlink" folHlink="folHlink"/>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2_Content with Caption">
    <p:spTree>
      <p:nvGrpSpPr>
        <p:cNvPr id="1" name=""/>
        <p:cNvGrpSpPr/>
        <p:nvPr/>
      </p:nvGrpSpPr>
      <p:grpSpPr>
        <a:xfrm>
          <a:off x="0" y="0"/>
          <a:ext cx="0" cy="0"/>
          <a:chOff x="0" y="0"/>
          <a:chExt cx="0" cy="0"/>
        </a:xfrm>
      </p:grpSpPr>
      <p:sp>
        <p:nvSpPr>
          <p:cNvPr id="3" name="Rectangle 2"/>
          <p:cNvSpPr/>
          <p:nvPr userDrawn="1"/>
        </p:nvSpPr>
        <p:spPr>
          <a:xfrm>
            <a:off x="0" y="0"/>
            <a:ext cx="12319000" cy="170857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itle 1"/>
          <p:cNvSpPr>
            <a:spLocks noGrp="1"/>
          </p:cNvSpPr>
          <p:nvPr>
            <p:ph type="title"/>
          </p:nvPr>
        </p:nvSpPr>
        <p:spPr>
          <a:xfrm>
            <a:off x="375093" y="108373"/>
            <a:ext cx="10978707" cy="1600200"/>
          </a:xfrm>
        </p:spPr>
        <p:txBody>
          <a:bodyPr anchor="ctr">
            <a:normAutofit/>
          </a:bodyPr>
          <a:lstStyle>
            <a:lvl1pPr>
              <a:defRPr sz="3600" b="1">
                <a:solidFill>
                  <a:schemeClr val="tx1"/>
                </a:solidFill>
              </a:defRPr>
            </a:lvl1pPr>
          </a:lstStyle>
          <a:p>
            <a:endParaRPr lang="en-US" dirty="0"/>
          </a:p>
        </p:txBody>
      </p:sp>
    </p:spTree>
    <p:extLst>
      <p:ext uri="{BB962C8B-B14F-4D97-AF65-F5344CB8AC3E}">
        <p14:creationId xmlns:p14="http://schemas.microsoft.com/office/powerpoint/2010/main" val="3188731642"/>
      </p:ext>
    </p:extLst>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solidFill>
            <a:schemeClr val="tx1">
              <a:lumMod val="50000"/>
              <a:lumOff val="50000"/>
            </a:schemeClr>
          </a:solidFill>
        </p:spPr>
        <p:txBody>
          <a:bodyPr anchor="b"/>
          <a:lstStyle>
            <a:lvl1pPr>
              <a:defRPr sz="6000">
                <a:solidFill>
                  <a:schemeClr val="bg1"/>
                </a:solidFill>
              </a:defRPr>
            </a:lvl1pPr>
          </a:lstStyle>
          <a:p>
            <a:endParaRPr lang="en-US" dirty="0"/>
          </a:p>
        </p:txBody>
      </p:sp>
      <p:sp>
        <p:nvSpPr>
          <p:cNvPr id="3" name="Text Placeholder 2"/>
          <p:cNvSpPr>
            <a:spLocks noGrp="1"/>
          </p:cNvSpPr>
          <p:nvPr>
            <p:ph type="body" idx="1"/>
          </p:nvPr>
        </p:nvSpPr>
        <p:spPr>
          <a:xfrm>
            <a:off x="831850" y="4811049"/>
            <a:ext cx="10515600" cy="432242"/>
          </a:xfrm>
          <a:solidFill>
            <a:schemeClr val="tx1"/>
          </a:solidFill>
        </p:spPr>
        <p:txBody>
          <a:bodyPr/>
          <a:lstStyle>
            <a:lvl1pPr marL="0" indent="0">
              <a:buNone/>
              <a:defRPr sz="240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endParaRPr lang="en-US" dirty="0" smtClean="0"/>
          </a:p>
        </p:txBody>
      </p:sp>
      <p:sp>
        <p:nvSpPr>
          <p:cNvPr id="4" name="Date Placeholder 3"/>
          <p:cNvSpPr>
            <a:spLocks noGrp="1"/>
          </p:cNvSpPr>
          <p:nvPr>
            <p:ph type="dt" sz="half" idx="10"/>
          </p:nvPr>
        </p:nvSpPr>
        <p:spPr/>
        <p:txBody>
          <a:bodyPr/>
          <a:lstStyle/>
          <a:p>
            <a:fld id="{51A82CE6-4ED0-47B0-9B2C-4B982941F720}" type="datetimeFigureOut">
              <a:rPr lang="en-US" smtClean="0"/>
              <a:t>11/2/2018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558922D-D1EC-4DB3-8567-569D8AD3449F}" type="slidenum">
              <a:rPr lang="en-US" smtClean="0"/>
              <a:t>‹#›</a:t>
            </a:fld>
            <a:endParaRPr lang="en-US"/>
          </a:p>
        </p:txBody>
      </p:sp>
    </p:spTree>
    <p:extLst>
      <p:ext uri="{BB962C8B-B14F-4D97-AF65-F5344CB8AC3E}">
        <p14:creationId xmlns:p14="http://schemas.microsoft.com/office/powerpoint/2010/main" val="2041342960"/>
      </p:ext>
    </p:extLst>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1A82CE6-4ED0-47B0-9B2C-4B982941F720}" type="datetimeFigureOut">
              <a:rPr lang="en-US" smtClean="0"/>
              <a:t>11/2/2018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558922D-D1EC-4DB3-8567-569D8AD3449F}" type="slidenum">
              <a:rPr lang="en-US" smtClean="0"/>
              <a:t>‹#›</a:t>
            </a:fld>
            <a:endParaRPr lang="en-US"/>
          </a:p>
        </p:txBody>
      </p:sp>
    </p:spTree>
    <p:extLst>
      <p:ext uri="{BB962C8B-B14F-4D97-AF65-F5344CB8AC3E}">
        <p14:creationId xmlns:p14="http://schemas.microsoft.com/office/powerpoint/2010/main" val="511536527"/>
      </p:ext>
    </p:extLst>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1A82CE6-4ED0-47B0-9B2C-4B982941F720}" type="datetimeFigureOut">
              <a:rPr lang="en-US" smtClean="0"/>
              <a:t>11/2/2018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558922D-D1EC-4DB3-8567-569D8AD3449F}" type="slidenum">
              <a:rPr lang="en-US" smtClean="0"/>
              <a:t>‹#›</a:t>
            </a:fld>
            <a:endParaRPr lang="en-US"/>
          </a:p>
        </p:txBody>
      </p:sp>
    </p:spTree>
    <p:extLst>
      <p:ext uri="{BB962C8B-B14F-4D97-AF65-F5344CB8AC3E}">
        <p14:creationId xmlns:p14="http://schemas.microsoft.com/office/powerpoint/2010/main" val="3738372123"/>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endParaRPr lang="en-US" dirty="0"/>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en-US" dirty="0"/>
          </a:p>
        </p:txBody>
      </p:sp>
      <p:sp>
        <p:nvSpPr>
          <p:cNvPr id="4" name="Date Placeholder 3"/>
          <p:cNvSpPr>
            <a:spLocks noGrp="1"/>
          </p:cNvSpPr>
          <p:nvPr>
            <p:ph type="dt" sz="half" idx="10"/>
          </p:nvPr>
        </p:nvSpPr>
        <p:spPr/>
        <p:txBody>
          <a:bodyPr/>
          <a:lstStyle/>
          <a:p>
            <a:fld id="{CFB2AF0B-8AD4-4EB8-99B7-255F387D564B}" type="datetimeFigureOut">
              <a:rPr lang="en-US" smtClean="0"/>
              <a:t>11/2/2018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8F65D83-C431-4F95-9FC2-1259723B9E42}" type="slidenum">
              <a:rPr lang="en-US" smtClean="0"/>
              <a:t>‹#›</a:t>
            </a:fld>
            <a:endParaRPr lang="en-US"/>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202420" y="5490604"/>
            <a:ext cx="2753360" cy="764146"/>
          </a:xfrm>
          <a:prstGeom prst="rect">
            <a:avLst/>
          </a:prstGeom>
        </p:spPr>
      </p:pic>
    </p:spTree>
    <p:extLst>
      <p:ext uri="{BB962C8B-B14F-4D97-AF65-F5344CB8AC3E}">
        <p14:creationId xmlns:p14="http://schemas.microsoft.com/office/powerpoint/2010/main" val="3179037999"/>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endParaRPr lang="en-US" dirty="0"/>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b="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endParaRPr lang="en-US" dirty="0" smtClean="0"/>
          </a:p>
        </p:txBody>
      </p:sp>
      <p:sp>
        <p:nvSpPr>
          <p:cNvPr id="4" name="Date Placeholder 3"/>
          <p:cNvSpPr>
            <a:spLocks noGrp="1"/>
          </p:cNvSpPr>
          <p:nvPr>
            <p:ph type="dt" sz="half" idx="10"/>
          </p:nvPr>
        </p:nvSpPr>
        <p:spPr/>
        <p:txBody>
          <a:bodyPr/>
          <a:lstStyle/>
          <a:p>
            <a:fld id="{CFB2AF0B-8AD4-4EB8-99B7-255F387D564B}" type="datetimeFigureOut">
              <a:rPr lang="en-US" smtClean="0"/>
              <a:t>11/2/2018</a:t>
            </a:fld>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8F65D83-C431-4F95-9FC2-1259723B9E42}" type="slidenum">
              <a:rPr lang="en-US" smtClean="0"/>
              <a:t>‹#›</a:t>
            </a:fld>
            <a:endParaRPr lang="en-US"/>
          </a:p>
        </p:txBody>
      </p:sp>
    </p:spTree>
    <p:extLst>
      <p:ext uri="{BB962C8B-B14F-4D97-AF65-F5344CB8AC3E}">
        <p14:creationId xmlns:p14="http://schemas.microsoft.com/office/powerpoint/2010/main" val="1881760008"/>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wo 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114804" y="2704421"/>
            <a:ext cx="3973285" cy="822551"/>
          </a:xfrm>
        </p:spPr>
        <p:txBody>
          <a:bodyPr/>
          <a:lstStyle>
            <a:lvl1pPr>
              <a:defRPr/>
            </a:lvl1pPr>
          </a:lstStyle>
          <a:p>
            <a:r>
              <a:rPr lang="en-US" dirty="0" smtClean="0"/>
              <a:t>Edit</a:t>
            </a:r>
            <a:endParaRPr lang="en-US" dirty="0"/>
          </a:p>
        </p:txBody>
      </p:sp>
      <p:sp>
        <p:nvSpPr>
          <p:cNvPr id="5" name="Date Placeholder 4"/>
          <p:cNvSpPr>
            <a:spLocks noGrp="1"/>
          </p:cNvSpPr>
          <p:nvPr>
            <p:ph type="dt" sz="half" idx="10"/>
          </p:nvPr>
        </p:nvSpPr>
        <p:spPr/>
        <p:txBody>
          <a:bodyPr/>
          <a:lstStyle/>
          <a:p>
            <a:fld id="{CFB2AF0B-8AD4-4EB8-99B7-255F387D564B}" type="datetimeFigureOut">
              <a:rPr lang="en-US" smtClean="0"/>
              <a:t>11/2/2018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8F65D83-C431-4F95-9FC2-1259723B9E42}" type="slidenum">
              <a:rPr lang="en-US" smtClean="0"/>
              <a:t>‹#›</a:t>
            </a:fld>
            <a:endParaRPr lang="en-US"/>
          </a:p>
        </p:txBody>
      </p:sp>
      <p:sp>
        <p:nvSpPr>
          <p:cNvPr id="8" name="TextBox 7"/>
          <p:cNvSpPr txBox="1"/>
          <p:nvPr userDrawn="1"/>
        </p:nvSpPr>
        <p:spPr>
          <a:xfrm>
            <a:off x="4904664" y="-973196"/>
            <a:ext cx="2111475" cy="7017306"/>
          </a:xfrm>
          <a:prstGeom prst="rect">
            <a:avLst/>
          </a:prstGeom>
          <a:noFill/>
        </p:spPr>
        <p:txBody>
          <a:bodyPr wrap="none" rtlCol="0">
            <a:spAutoFit/>
          </a:bodyPr>
          <a:lstStyle/>
          <a:p>
            <a:r>
              <a:rPr lang="en-US" sz="45000" dirty="0" smtClean="0">
                <a:solidFill>
                  <a:schemeClr val="accent1"/>
                </a:solidFill>
              </a:rPr>
              <a:t>{</a:t>
            </a:r>
            <a:endParaRPr lang="en-US" sz="45000" dirty="0">
              <a:solidFill>
                <a:schemeClr val="accent1"/>
              </a:solidFill>
            </a:endParaRPr>
          </a:p>
        </p:txBody>
      </p:sp>
      <p:sp>
        <p:nvSpPr>
          <p:cNvPr id="10" name="Text Placeholder 12"/>
          <p:cNvSpPr>
            <a:spLocks noGrp="1"/>
          </p:cNvSpPr>
          <p:nvPr>
            <p:ph type="body" sz="quarter" idx="14" hasCustomPrompt="1"/>
          </p:nvPr>
        </p:nvSpPr>
        <p:spPr>
          <a:xfrm>
            <a:off x="7086600" y="609600"/>
            <a:ext cx="3048000" cy="5181600"/>
          </a:xfrm>
          <a:noFill/>
        </p:spPr>
        <p:txBody>
          <a:bodyPr anchor="ctr"/>
          <a:lstStyle>
            <a:lvl1pPr marL="285750" indent="-285750">
              <a:spcBef>
                <a:spcPts val="0"/>
              </a:spcBef>
              <a:spcAft>
                <a:spcPts val="1800"/>
              </a:spcAft>
              <a:buFont typeface="Arial" charset="0"/>
              <a:buChar char="•"/>
              <a:defRPr sz="2400" b="0">
                <a:solidFill>
                  <a:schemeClr val="tx1"/>
                </a:solidFill>
              </a:defRPr>
            </a:lvl1pPr>
            <a:lvl2pPr marL="457200" indent="0">
              <a:buFont typeface="Arial" charset="0"/>
              <a:buNone/>
              <a:defRPr b="1">
                <a:solidFill>
                  <a:schemeClr val="tx1"/>
                </a:solidFill>
              </a:defRPr>
            </a:lvl2pPr>
            <a:lvl3pPr marL="914400" indent="0">
              <a:buFont typeface="Arial" charset="0"/>
              <a:buNone/>
              <a:defRPr b="1">
                <a:solidFill>
                  <a:schemeClr val="tx1"/>
                </a:solidFill>
              </a:defRPr>
            </a:lvl3pPr>
            <a:lvl4pPr marL="1371600" indent="0">
              <a:buFont typeface="Arial" charset="0"/>
              <a:buNone/>
              <a:defRPr b="1">
                <a:solidFill>
                  <a:schemeClr val="tx1"/>
                </a:solidFill>
              </a:defRPr>
            </a:lvl4pPr>
            <a:lvl5pPr marL="1828800" indent="0">
              <a:buFont typeface="Arial" charset="0"/>
              <a:buNone/>
              <a:defRPr/>
            </a:lvl5pPr>
          </a:lstStyle>
          <a:p>
            <a:pPr lvl="0"/>
            <a:r>
              <a:rPr lang="en-US" dirty="0" smtClean="0"/>
              <a:t>Bullet text</a:t>
            </a:r>
          </a:p>
          <a:p>
            <a:pPr lvl="0"/>
            <a:r>
              <a:rPr lang="en-US" dirty="0" smtClean="0"/>
              <a:t>Bullet text</a:t>
            </a:r>
          </a:p>
          <a:p>
            <a:pPr lvl="0"/>
            <a:endParaRPr lang="en-US" dirty="0" smtClean="0"/>
          </a:p>
        </p:txBody>
      </p:sp>
    </p:spTree>
    <p:extLst>
      <p:ext uri="{BB962C8B-B14F-4D97-AF65-F5344CB8AC3E}">
        <p14:creationId xmlns:p14="http://schemas.microsoft.com/office/powerpoint/2010/main" val="851814368"/>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839788" y="783771"/>
            <a:ext cx="5157787" cy="5405892"/>
          </a:xfrm>
          <a:prstGeom prst="rect">
            <a:avLst/>
          </a:prstGeom>
        </p:spPr>
        <p:txBody>
          <a:bodyPr/>
          <a:lstStyle>
            <a:lvl1pPr marL="0" indent="0">
              <a:buNone/>
              <a:defRPr/>
            </a:lvl1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Content Placeholder 5"/>
          <p:cNvSpPr>
            <a:spLocks noGrp="1"/>
          </p:cNvSpPr>
          <p:nvPr>
            <p:ph sz="quarter" idx="4"/>
          </p:nvPr>
        </p:nvSpPr>
        <p:spPr>
          <a:xfrm>
            <a:off x="6172200" y="783771"/>
            <a:ext cx="5183188" cy="5405892"/>
          </a:xfrm>
          <a:prstGeom prst="rect">
            <a:avLst/>
          </a:prstGeom>
        </p:spPr>
        <p:txBody>
          <a:bodyPr/>
          <a:lstStyle>
            <a:lvl1pPr marL="0" indent="0">
              <a:buNone/>
              <a:defRPr/>
            </a:lvl1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Date Placeholder 6"/>
          <p:cNvSpPr>
            <a:spLocks noGrp="1"/>
          </p:cNvSpPr>
          <p:nvPr>
            <p:ph type="dt" sz="half" idx="10"/>
          </p:nvPr>
        </p:nvSpPr>
        <p:spPr/>
        <p:txBody>
          <a:bodyPr/>
          <a:lstStyle/>
          <a:p>
            <a:fld id="{CFB2AF0B-8AD4-4EB8-99B7-255F387D564B}" type="datetimeFigureOut">
              <a:rPr lang="en-US" smtClean="0"/>
              <a:t>11/2/2018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8F65D83-C431-4F95-9FC2-1259723B9E42}" type="slidenum">
              <a:rPr lang="en-US" smtClean="0"/>
              <a:t>‹#›</a:t>
            </a:fld>
            <a:endParaRPr lang="en-US"/>
          </a:p>
        </p:txBody>
      </p:sp>
    </p:spTree>
    <p:extLst>
      <p:ext uri="{BB962C8B-B14F-4D97-AF65-F5344CB8AC3E}">
        <p14:creationId xmlns:p14="http://schemas.microsoft.com/office/powerpoint/2010/main" val="1088923715"/>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lvl1pPr>
              <a:defRPr sz="4400"/>
            </a:lvl1pPr>
          </a:lstStyle>
          <a:p>
            <a:endParaRPr lang="en-US" dirty="0"/>
          </a:p>
        </p:txBody>
      </p:sp>
      <p:sp>
        <p:nvSpPr>
          <p:cNvPr id="3" name="Text Placeholder 2"/>
          <p:cNvSpPr>
            <a:spLocks noGrp="1"/>
          </p:cNvSpPr>
          <p:nvPr>
            <p:ph type="body" idx="1"/>
          </p:nvPr>
        </p:nvSpPr>
        <p:spPr>
          <a:xfrm>
            <a:off x="839788" y="2030867"/>
            <a:ext cx="5157787" cy="474208"/>
          </a:xfrm>
          <a:prstGeom prst="rect">
            <a:avLst/>
          </a:prstGeom>
        </p:spPr>
        <p:txBody>
          <a:bodyPr anchor="t"/>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endParaRPr lang="en-US" dirty="0" smtClean="0"/>
          </a:p>
        </p:txBody>
      </p:sp>
      <p:sp>
        <p:nvSpPr>
          <p:cNvPr id="4" name="Content Placeholder 3"/>
          <p:cNvSpPr>
            <a:spLocks noGrp="1"/>
          </p:cNvSpPr>
          <p:nvPr>
            <p:ph sz="half" idx="2"/>
          </p:nvPr>
        </p:nvSpPr>
        <p:spPr>
          <a:xfrm>
            <a:off x="839788" y="2505075"/>
            <a:ext cx="5157787" cy="3684588"/>
          </a:xfrm>
          <a:prstGeom prst="rect">
            <a:avLst/>
          </a:prstGeom>
        </p:spPr>
        <p:txBody>
          <a:bodyPr/>
          <a:lstStyle>
            <a:lvl1pPr>
              <a:defRPr b="0"/>
            </a:lvl1pPr>
          </a:lstStyle>
          <a:p>
            <a:pPr lvl="0"/>
            <a:endParaRPr lang="en-US" dirty="0"/>
          </a:p>
        </p:txBody>
      </p:sp>
      <p:sp>
        <p:nvSpPr>
          <p:cNvPr id="5" name="Text Placeholder 4"/>
          <p:cNvSpPr>
            <a:spLocks noGrp="1"/>
          </p:cNvSpPr>
          <p:nvPr>
            <p:ph type="body" sz="quarter" idx="3"/>
          </p:nvPr>
        </p:nvSpPr>
        <p:spPr>
          <a:xfrm>
            <a:off x="6172200" y="2030867"/>
            <a:ext cx="5183188" cy="474208"/>
          </a:xfrm>
          <a:prstGeom prst="rect">
            <a:avLst/>
          </a:prstGeom>
        </p:spPr>
        <p:txBody>
          <a:bodyPr anchor="t"/>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endParaRPr lang="en-US" dirty="0" smtClean="0"/>
          </a:p>
        </p:txBody>
      </p:sp>
      <p:sp>
        <p:nvSpPr>
          <p:cNvPr id="6" name="Content Placeholder 5"/>
          <p:cNvSpPr>
            <a:spLocks noGrp="1"/>
          </p:cNvSpPr>
          <p:nvPr>
            <p:ph sz="quarter" idx="4"/>
          </p:nvPr>
        </p:nvSpPr>
        <p:spPr>
          <a:xfrm>
            <a:off x="6172200" y="2505075"/>
            <a:ext cx="5183188" cy="3684588"/>
          </a:xfrm>
          <a:prstGeom prst="rect">
            <a:avLst/>
          </a:prstGeom>
        </p:spPr>
        <p:txBody>
          <a:bodyPr/>
          <a:lstStyle>
            <a:lvl1pPr>
              <a:defRPr b="0"/>
            </a:lvl1pPr>
          </a:lstStyle>
          <a:p>
            <a:pPr lvl="0"/>
            <a:endParaRPr lang="en-US" dirty="0"/>
          </a:p>
        </p:txBody>
      </p:sp>
      <p:sp>
        <p:nvSpPr>
          <p:cNvPr id="7" name="Date Placeholder 6"/>
          <p:cNvSpPr>
            <a:spLocks noGrp="1"/>
          </p:cNvSpPr>
          <p:nvPr>
            <p:ph type="dt" sz="half" idx="10"/>
          </p:nvPr>
        </p:nvSpPr>
        <p:spPr/>
        <p:txBody>
          <a:bodyPr/>
          <a:lstStyle/>
          <a:p>
            <a:fld id="{CFB2AF0B-8AD4-4EB8-99B7-255F387D564B}" type="datetimeFigureOut">
              <a:rPr lang="en-US" smtClean="0"/>
              <a:t>11/2/2018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8F65D83-C431-4F95-9FC2-1259723B9E42}" type="slidenum">
              <a:rPr lang="en-US" smtClean="0"/>
              <a:t>‹#›</a:t>
            </a:fld>
            <a:endParaRPr lang="en-US"/>
          </a:p>
        </p:txBody>
      </p:sp>
    </p:spTree>
    <p:extLst>
      <p:ext uri="{BB962C8B-B14F-4D97-AF65-F5344CB8AC3E}">
        <p14:creationId xmlns:p14="http://schemas.microsoft.com/office/powerpoint/2010/main" val="536243706"/>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74687" y="582716"/>
            <a:ext cx="11232629" cy="916300"/>
          </a:xfrm>
        </p:spPr>
        <p:txBody>
          <a:bodyPr anchor="t"/>
          <a:lstStyle>
            <a:lvl1pPr algn="l">
              <a:defRPr sz="3600">
                <a:solidFill>
                  <a:schemeClr val="bg1"/>
                </a:solidFill>
              </a:defRPr>
            </a:lvl1pPr>
          </a:lstStyle>
          <a:p>
            <a:endParaRPr lang="en-US" dirty="0"/>
          </a:p>
        </p:txBody>
      </p:sp>
      <p:sp>
        <p:nvSpPr>
          <p:cNvPr id="3" name="Subtitle 2"/>
          <p:cNvSpPr>
            <a:spLocks noGrp="1"/>
          </p:cNvSpPr>
          <p:nvPr>
            <p:ph type="subTitle" idx="1"/>
          </p:nvPr>
        </p:nvSpPr>
        <p:spPr>
          <a:xfrm>
            <a:off x="474686" y="1908148"/>
            <a:ext cx="11232629" cy="3728153"/>
          </a:xfrm>
        </p:spPr>
        <p:txBody>
          <a:bodyPr>
            <a:normAutofit/>
          </a:bodyPr>
          <a:lstStyle>
            <a:lvl1pPr marL="0" indent="0" algn="l">
              <a:buNone/>
              <a:defRPr sz="2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en-US" dirty="0"/>
          </a:p>
        </p:txBody>
      </p:sp>
      <p:sp>
        <p:nvSpPr>
          <p:cNvPr id="4" name="Date Placeholder 3"/>
          <p:cNvSpPr>
            <a:spLocks noGrp="1"/>
          </p:cNvSpPr>
          <p:nvPr>
            <p:ph type="dt" sz="half" idx="10"/>
          </p:nvPr>
        </p:nvSpPr>
        <p:spPr/>
        <p:txBody>
          <a:bodyPr/>
          <a:lstStyle/>
          <a:p>
            <a:fld id="{A632B766-E982-49F2-80BA-232913135CE5}" type="datetimeFigureOut">
              <a:rPr lang="en-US" smtClean="0"/>
              <a:t>11/2/2018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560B006-620F-4E6A-A7C5-5B719AC170ED}" type="slidenum">
              <a:rPr lang="en-US" smtClean="0"/>
              <a:t>‹#›</a:t>
            </a:fld>
            <a:endParaRPr lang="en-US"/>
          </a:p>
        </p:txBody>
      </p:sp>
    </p:spTree>
    <p:extLst>
      <p:ext uri="{BB962C8B-B14F-4D97-AF65-F5344CB8AC3E}">
        <p14:creationId xmlns:p14="http://schemas.microsoft.com/office/powerpoint/2010/main" val="1361837166"/>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image" Target="../media/image3.png"/><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theme" Target="../theme/theme2.xml"/><Relationship Id="rId5" Type="http://schemas.openxmlformats.org/officeDocument/2006/relationships/slideLayout" Target="../slideLayouts/slideLayout13.xml"/><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1.xml"/><Relationship Id="rId7" Type="http://schemas.openxmlformats.org/officeDocument/2006/relationships/image" Target="../media/image3.png"/><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theme" Target="../theme/theme3.xml"/><Relationship Id="rId5" Type="http://schemas.openxmlformats.org/officeDocument/2006/relationships/slideLayout" Target="../slideLayouts/slideLayout23.xml"/><Relationship Id="rId4" Type="http://schemas.openxmlformats.org/officeDocument/2006/relationships/slideLayout" Target="../slideLayouts/slideLayout2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4.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1457325"/>
            <a:ext cx="10515600" cy="1857375"/>
          </a:xfrm>
          <a:prstGeom prst="rect">
            <a:avLst/>
          </a:prstGeom>
        </p:spPr>
        <p:txBody>
          <a:bodyPr vert="horz" lIns="91440" tIns="45720" rIns="91440" bIns="45720" rtlCol="0" anchor="ctr">
            <a:noAutofit/>
          </a:bodyPr>
          <a:lstStyle/>
          <a:p>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FB2AF0B-8AD4-4EB8-99B7-255F387D564B}" type="datetimeFigureOut">
              <a:rPr lang="en-US" smtClean="0"/>
              <a:t>11/2/2018</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8F65D83-C431-4F95-9FC2-1259723B9E42}" type="slidenum">
              <a:rPr lang="en-US" smtClean="0"/>
              <a:t>‹#›</a:t>
            </a:fld>
            <a:endParaRPr lang="en-US"/>
          </a:p>
        </p:txBody>
      </p:sp>
      <p:pic>
        <p:nvPicPr>
          <p:cNvPr id="8" name="Picture 7"/>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9862455" y="5288994"/>
            <a:ext cx="1817914" cy="1067355"/>
          </a:xfrm>
          <a:prstGeom prst="rect">
            <a:avLst/>
          </a:prstGeom>
        </p:spPr>
      </p:pic>
      <p:sp>
        <p:nvSpPr>
          <p:cNvPr id="7" name="TextBox 6"/>
          <p:cNvSpPr txBox="1"/>
          <p:nvPr userDrawn="1"/>
        </p:nvSpPr>
        <p:spPr>
          <a:xfrm>
            <a:off x="6072412" y="873124"/>
            <a:ext cx="4773388" cy="469901"/>
          </a:xfrm>
          <a:prstGeom prst="rect">
            <a:avLst/>
          </a:prstGeom>
          <a:noFill/>
        </p:spPr>
        <p:txBody>
          <a:bodyPr wrap="square" rtlCol="0">
            <a:spAutoFit/>
          </a:bodyPr>
          <a:lstStyle/>
          <a:p>
            <a:endParaRPr lang="en-US" dirty="0"/>
          </a:p>
        </p:txBody>
      </p:sp>
      <p:sp>
        <p:nvSpPr>
          <p:cNvPr id="9" name="Text Placeholder 2"/>
          <p:cNvSpPr>
            <a:spLocks noGrp="1"/>
          </p:cNvSpPr>
          <p:nvPr>
            <p:ph type="body" idx="1"/>
          </p:nvPr>
        </p:nvSpPr>
        <p:spPr>
          <a:xfrm>
            <a:off x="838200" y="965200"/>
            <a:ext cx="3695700" cy="406400"/>
          </a:xfrm>
          <a:prstGeom prst="rect">
            <a:avLst/>
          </a:prstGeom>
          <a:solidFill>
            <a:schemeClr val="tx1"/>
          </a:solidFill>
        </p:spPr>
        <p:txBody>
          <a:bodyPr vert="horz" lIns="91440" tIns="45720" rIns="91440" bIns="45720" rtlCol="0">
            <a:normAutofit/>
          </a:bodyPr>
          <a:lstStyle/>
          <a:p>
            <a:pPr lvl="0"/>
            <a:endParaRPr lang="en-US" dirty="0" smtClean="0"/>
          </a:p>
        </p:txBody>
      </p:sp>
    </p:spTree>
    <p:extLst>
      <p:ext uri="{BB962C8B-B14F-4D97-AF65-F5344CB8AC3E}">
        <p14:creationId xmlns:p14="http://schemas.microsoft.com/office/powerpoint/2010/main" val="2530093177"/>
      </p:ext>
    </p:extLst>
  </p:cSld>
  <p:clrMap bg1="lt1" tx1="dk1" bg2="lt2" tx2="dk2" accent1="accent1" accent2="accent2" accent3="accent3" accent4="accent4" accent5="accent5" accent6="accent6" hlink="hlink" folHlink="folHlink"/>
  <p:sldLayoutIdLst>
    <p:sldLayoutId id="2147483734" r:id="rId1"/>
    <p:sldLayoutId id="2147483783" r:id="rId2"/>
    <p:sldLayoutId id="2147483733" r:id="rId3"/>
    <p:sldLayoutId id="2147483784" r:id="rId4"/>
    <p:sldLayoutId id="2147483735" r:id="rId5"/>
    <p:sldLayoutId id="2147483736" r:id="rId6"/>
    <p:sldLayoutId id="2147483744" r:id="rId7"/>
    <p:sldLayoutId id="2147483737" r:id="rId8"/>
  </p:sldLayoutIdLst>
  <p:timing>
    <p:tnLst>
      <p:par>
        <p:cTn id="1" dur="indefinite" restart="never" nodeType="tmRoot"/>
      </p:par>
    </p:tnLst>
  </p:timing>
  <p:txStyles>
    <p:titleStyle>
      <a:lvl1pPr algn="l" defTabSz="914400" rtl="0" eaLnBrk="1" latinLnBrk="0" hangingPunct="1">
        <a:lnSpc>
          <a:spcPct val="90000"/>
        </a:lnSpc>
        <a:spcBef>
          <a:spcPct val="0"/>
        </a:spcBef>
        <a:buNone/>
        <a:defRPr sz="6000" b="1" kern="1200">
          <a:solidFill>
            <a:schemeClr val="tx1"/>
          </a:solidFill>
          <a:latin typeface="+mj-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accen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 name="Rectangle 9"/>
          <p:cNvSpPr/>
          <p:nvPr userDrawn="1"/>
        </p:nvSpPr>
        <p:spPr>
          <a:xfrm>
            <a:off x="0" y="1690688"/>
            <a:ext cx="12192000" cy="424244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userDrawn="1"/>
        </p:nvSpPr>
        <p:spPr>
          <a:xfrm>
            <a:off x="0" y="1"/>
            <a:ext cx="12192000" cy="169068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838200" y="365125"/>
            <a:ext cx="10515600" cy="1208643"/>
          </a:xfrm>
          <a:prstGeom prst="rect">
            <a:avLst/>
          </a:prstGeom>
        </p:spPr>
        <p:txBody>
          <a:bodyPr vert="horz" lIns="91440" tIns="45720" rIns="91440" bIns="45720" rtlCol="0" anchor="ctr">
            <a:normAutofit/>
          </a:bodyPr>
          <a:lstStyle/>
          <a:p>
            <a:endParaRPr lang="en-US" dirty="0"/>
          </a:p>
        </p:txBody>
      </p:sp>
      <p:sp>
        <p:nvSpPr>
          <p:cNvPr id="3" name="Text Placeholder 2"/>
          <p:cNvSpPr>
            <a:spLocks noGrp="1"/>
          </p:cNvSpPr>
          <p:nvPr>
            <p:ph type="body" idx="1"/>
          </p:nvPr>
        </p:nvSpPr>
        <p:spPr>
          <a:xfrm>
            <a:off x="838200" y="1825625"/>
            <a:ext cx="10515600" cy="3855647"/>
          </a:xfrm>
          <a:prstGeom prst="rect">
            <a:avLst/>
          </a:prstGeom>
        </p:spPr>
        <p:txBody>
          <a:bodyPr vert="horz" lIns="91440" tIns="45720" rIns="91440" bIns="45720" rtlCol="0">
            <a:normAutofit/>
          </a:bodyPr>
          <a:lstStyle/>
          <a:p>
            <a:pPr lvl="0"/>
            <a:endParaRPr lang="en-US" dirty="0"/>
          </a:p>
        </p:txBody>
      </p:sp>
      <p:sp>
        <p:nvSpPr>
          <p:cNvPr id="4" name="Date Placeholder 3"/>
          <p:cNvSpPr>
            <a:spLocks noGrp="1"/>
          </p:cNvSpPr>
          <p:nvPr>
            <p:ph type="dt" sz="half" idx="2"/>
          </p:nvPr>
        </p:nvSpPr>
        <p:spPr>
          <a:xfrm>
            <a:off x="5030865" y="6356350"/>
            <a:ext cx="1207375"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632B766-E982-49F2-80BA-232913135CE5}" type="datetimeFigureOut">
              <a:rPr lang="en-US" smtClean="0"/>
              <a:t>11/2/2018</a:t>
            </a:fld>
            <a:endParaRPr lang="en-US"/>
          </a:p>
        </p:txBody>
      </p:sp>
      <p:sp>
        <p:nvSpPr>
          <p:cNvPr id="5" name="Footer Placeholder 4"/>
          <p:cNvSpPr>
            <a:spLocks noGrp="1"/>
          </p:cNvSpPr>
          <p:nvPr>
            <p:ph type="ftr" sz="quarter" idx="3"/>
          </p:nvPr>
        </p:nvSpPr>
        <p:spPr>
          <a:xfrm>
            <a:off x="623824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0353040" y="6356350"/>
            <a:ext cx="100076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560B006-620F-4E6A-A7C5-5B719AC170ED}" type="slidenum">
              <a:rPr lang="en-US" smtClean="0"/>
              <a:t>‹#›</a:t>
            </a:fld>
            <a:endParaRPr lang="en-US"/>
          </a:p>
        </p:txBody>
      </p:sp>
      <p:pic>
        <p:nvPicPr>
          <p:cNvPr id="7" name="Picture 6"/>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09862" y="5933129"/>
            <a:ext cx="3043003" cy="843567"/>
          </a:xfrm>
          <a:prstGeom prst="rect">
            <a:avLst/>
          </a:prstGeom>
        </p:spPr>
      </p:pic>
    </p:spTree>
    <p:extLst>
      <p:ext uri="{BB962C8B-B14F-4D97-AF65-F5344CB8AC3E}">
        <p14:creationId xmlns:p14="http://schemas.microsoft.com/office/powerpoint/2010/main" val="4181656809"/>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57" r:id="rId3"/>
    <p:sldLayoutId id="2147483778" r:id="rId4"/>
    <p:sldLayoutId id="2147483780" r:id="rId5"/>
    <p:sldLayoutId id="2147483788" r:id="rId6"/>
    <p:sldLayoutId id="2147483749" r:id="rId7"/>
    <p:sldLayoutId id="2147483758" r:id="rId8"/>
    <p:sldLayoutId id="2147483775" r:id="rId9"/>
    <p:sldLayoutId id="2147483789" r:id="rId10"/>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b="1" kern="1200">
          <a:solidFill>
            <a:schemeClr val="accent1"/>
          </a:solidFill>
          <a:latin typeface="+mj-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Rectangle 7"/>
          <p:cNvSpPr/>
          <p:nvPr userDrawn="1"/>
        </p:nvSpPr>
        <p:spPr>
          <a:xfrm>
            <a:off x="0" y="0"/>
            <a:ext cx="12321915" cy="1690687"/>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endParaRPr lang="en-US" dirty="0"/>
          </a:p>
        </p:txBody>
      </p:sp>
      <p:sp>
        <p:nvSpPr>
          <p:cNvPr id="3" name="Text Placeholder 2"/>
          <p:cNvSpPr>
            <a:spLocks noGrp="1"/>
          </p:cNvSpPr>
          <p:nvPr>
            <p:ph type="body" idx="1"/>
          </p:nvPr>
        </p:nvSpPr>
        <p:spPr>
          <a:xfrm>
            <a:off x="838200" y="1825625"/>
            <a:ext cx="10515600" cy="3985895"/>
          </a:xfrm>
          <a:prstGeom prst="rect">
            <a:avLst/>
          </a:prstGeom>
        </p:spPr>
        <p:txBody>
          <a:bodyPr vert="horz" lIns="91440" tIns="45720" rIns="91440" bIns="45720" rtlCol="0">
            <a:normAutofit/>
          </a:bodyPr>
          <a:lstStyle/>
          <a:p>
            <a:pPr lvl="0"/>
            <a:endParaRPr lang="en-US" dirty="0"/>
          </a:p>
        </p:txBody>
      </p:sp>
      <p:sp>
        <p:nvSpPr>
          <p:cNvPr id="4" name="Date Placeholder 3"/>
          <p:cNvSpPr>
            <a:spLocks noGrp="1"/>
          </p:cNvSpPr>
          <p:nvPr>
            <p:ph type="dt" sz="half" idx="2"/>
          </p:nvPr>
        </p:nvSpPr>
        <p:spPr>
          <a:xfrm>
            <a:off x="4515035" y="6356350"/>
            <a:ext cx="1570805"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5B8CB88-0B2F-43D1-AD38-969AE1267F02}" type="datetimeFigureOut">
              <a:rPr lang="en-US" smtClean="0"/>
              <a:t>11/2/2018</a:t>
            </a:fld>
            <a:endParaRPr lang="en-US"/>
          </a:p>
        </p:txBody>
      </p:sp>
      <p:sp>
        <p:nvSpPr>
          <p:cNvPr id="5" name="Footer Placeholder 4"/>
          <p:cNvSpPr>
            <a:spLocks noGrp="1"/>
          </p:cNvSpPr>
          <p:nvPr>
            <p:ph type="ftr" sz="quarter" idx="3"/>
          </p:nvPr>
        </p:nvSpPr>
        <p:spPr>
          <a:xfrm>
            <a:off x="6085841" y="6356350"/>
            <a:ext cx="4189916"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0281920" y="6356350"/>
            <a:ext cx="107188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CE3DB8F-D959-47CE-AC90-1BE9BD49302C}" type="slidenum">
              <a:rPr lang="en-US" smtClean="0"/>
              <a:t>‹#›</a:t>
            </a:fld>
            <a:endParaRPr lang="en-US"/>
          </a:p>
        </p:txBody>
      </p:sp>
      <p:pic>
        <p:nvPicPr>
          <p:cNvPr id="7" name="Picture 6"/>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209862" y="5933129"/>
            <a:ext cx="3043003" cy="843567"/>
          </a:xfrm>
          <a:prstGeom prst="rect">
            <a:avLst/>
          </a:prstGeom>
        </p:spPr>
      </p:pic>
    </p:spTree>
    <p:extLst>
      <p:ext uri="{BB962C8B-B14F-4D97-AF65-F5344CB8AC3E}">
        <p14:creationId xmlns:p14="http://schemas.microsoft.com/office/powerpoint/2010/main" val="1581267822"/>
      </p:ext>
    </p:extLst>
  </p:cSld>
  <p:clrMap bg1="lt1" tx1="dk1" bg2="lt2" tx2="dk2" accent1="accent1" accent2="accent2" accent3="accent3" accent4="accent4" accent5="accent5" accent6="accent6" hlink="hlink" folHlink="folHlink"/>
  <p:sldLayoutIdLst>
    <p:sldLayoutId id="2147483760" r:id="rId1"/>
    <p:sldLayoutId id="2147483785" r:id="rId2"/>
    <p:sldLayoutId id="2147483767" r:id="rId3"/>
    <p:sldLayoutId id="2147483786" r:id="rId4"/>
    <p:sldLayoutId id="2147483776" r:id="rId5"/>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b="1" kern="1200">
          <a:solidFill>
            <a:schemeClr val="accent1"/>
          </a:solidFill>
          <a:latin typeface="+mj-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1A82CE6-4ED0-47B0-9B2C-4B982941F720}" type="datetimeFigureOut">
              <a:rPr lang="en-US" smtClean="0"/>
              <a:t>11/2/2018</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558922D-D1EC-4DB3-8567-569D8AD3449F}" type="slidenum">
              <a:rPr lang="en-US" smtClean="0"/>
              <a:t>‹#›</a:t>
            </a:fld>
            <a:endParaRPr lang="en-US"/>
          </a:p>
        </p:txBody>
      </p:sp>
    </p:spTree>
    <p:extLst>
      <p:ext uri="{BB962C8B-B14F-4D97-AF65-F5344CB8AC3E}">
        <p14:creationId xmlns:p14="http://schemas.microsoft.com/office/powerpoint/2010/main" val="1658223095"/>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4" r:id="rId3"/>
    <p:sldLayoutId id="2147483779" r:id="rId4"/>
    <p:sldLayoutId id="2147483782" r:id="rId5"/>
    <p:sldLayoutId id="2147483777" r:id="rId6"/>
    <p:sldLayoutId id="2147483781" r:id="rId7"/>
    <p:sldLayoutId id="2147483787" r:id="rId8"/>
    <p:sldLayoutId id="2147483771" r:id="rId9"/>
    <p:sldLayoutId id="2147483772" r:id="rId10"/>
    <p:sldLayoutId id="2147483773" r:id="rId11"/>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6.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Layout" Target="../slideLayouts/slideLayout15.xml"/><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hyperlink" Target="https://cm.asu.edu/" TargetMode="External"/><Relationship Id="rId2" Type="http://schemas.openxmlformats.org/officeDocument/2006/relationships/hyperlink" Target="https://cfo.asu.edu/solar" TargetMode="External"/><Relationship Id="rId1" Type="http://schemas.openxmlformats.org/officeDocument/2006/relationships/slideLayout" Target="../slideLayouts/slideLayout15.xml"/><Relationship Id="rId5" Type="http://schemas.openxmlformats.org/officeDocument/2006/relationships/image" Target="../media/image9.png"/><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png"/><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png"/><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png"/><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4.png"/><Relationship Id="rId1" Type="http://schemas.openxmlformats.org/officeDocument/2006/relationships/slideLayout" Target="../slideLayouts/slideLayout15.xml"/><Relationship Id="rId4" Type="http://schemas.openxmlformats.org/officeDocument/2006/relationships/image" Target="../media/image14.png"/></Relationships>
</file>

<file path=ppt/slides/_rels/slide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6.xml"/></Relationships>
</file>

<file path=ppt/slides/_rels/slide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0.xml"/></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4.png"/><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4.png"/><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4.png"/><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4.png"/><Relationship Id="rId1" Type="http://schemas.openxmlformats.org/officeDocument/2006/relationships/slideLayout" Target="../slideLayouts/slideLayout15.xml"/><Relationship Id="rId4" Type="http://schemas.openxmlformats.org/officeDocument/2006/relationships/image" Target="../media/image19.png"/></Relationships>
</file>

<file path=ppt/slides/_rels/slide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https://www.energyperformanceinternational.com/" TargetMode="External"/><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4.png"/><Relationship Id="rId1" Type="http://schemas.openxmlformats.org/officeDocument/2006/relationships/slideLayout" Target="../slideLayouts/slideLayout6.xml"/><Relationship Id="rId5" Type="http://schemas.openxmlformats.org/officeDocument/2006/relationships/image" Target="../media/image22.png"/><Relationship Id="rId4" Type="http://schemas.openxmlformats.org/officeDocument/2006/relationships/image" Target="../media/image21.png"/></Relationships>
</file>

<file path=ppt/slides/_rels/slide2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0.xml"/></Relationships>
</file>

<file path=ppt/slides/_rels/slide3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4.png"/><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4.png"/><Relationship Id="rId1" Type="http://schemas.openxmlformats.org/officeDocument/2006/relationships/slideLayout" Target="../slideLayouts/slideLayout29.xml"/><Relationship Id="rId5" Type="http://schemas.openxmlformats.org/officeDocument/2006/relationships/image" Target="../media/image26.jpeg"/><Relationship Id="rId4" Type="http://schemas.openxmlformats.org/officeDocument/2006/relationships/image" Target="../media/image25.jpeg"/></Relationships>
</file>

<file path=ppt/slides/_rels/slide3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4.png"/><Relationship Id="rId1" Type="http://schemas.openxmlformats.org/officeDocument/2006/relationships/slideLayout" Target="../slideLayouts/slideLayout29.xml"/><Relationship Id="rId4" Type="http://schemas.openxmlformats.org/officeDocument/2006/relationships/image" Target="../media/image28.jpeg"/></Relationships>
</file>

<file path=ppt/slides/_rels/slide3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4.png"/><Relationship Id="rId1" Type="http://schemas.openxmlformats.org/officeDocument/2006/relationships/slideLayout" Target="../slideLayouts/slideLayout29.xml"/><Relationship Id="rId4" Type="http://schemas.openxmlformats.org/officeDocument/2006/relationships/image" Target="../media/image30.png"/></Relationships>
</file>

<file path=ppt/slides/_rels/slide3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4.png"/><Relationship Id="rId1" Type="http://schemas.openxmlformats.org/officeDocument/2006/relationships/slideLayout" Target="../slideLayouts/slideLayout29.xml"/><Relationship Id="rId5" Type="http://schemas.openxmlformats.org/officeDocument/2006/relationships/image" Target="../media/image33.jpeg"/><Relationship Id="rId4" Type="http://schemas.openxmlformats.org/officeDocument/2006/relationships/image" Target="../media/image32.jpeg"/></Relationships>
</file>

<file path=ppt/slides/_rels/slide3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4.png"/><Relationship Id="rId1" Type="http://schemas.openxmlformats.org/officeDocument/2006/relationships/slideLayout" Target="../slideLayouts/slideLayout29.xml"/><Relationship Id="rId4" Type="http://schemas.openxmlformats.org/officeDocument/2006/relationships/image" Target="../media/image35.jpeg"/></Relationships>
</file>

<file path=ppt/slides/_rels/slide3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4.png"/><Relationship Id="rId1" Type="http://schemas.openxmlformats.org/officeDocument/2006/relationships/slideLayout" Target="../slideLayouts/slideLayout29.xml"/><Relationship Id="rId4" Type="http://schemas.openxmlformats.org/officeDocument/2006/relationships/image" Target="../media/image37.jpeg"/></Relationships>
</file>

<file path=ppt/slides/_rels/slide3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4.png"/><Relationship Id="rId1" Type="http://schemas.openxmlformats.org/officeDocument/2006/relationships/slideLayout" Target="../slideLayouts/slideLayout29.xml"/><Relationship Id="rId4" Type="http://schemas.openxmlformats.org/officeDocument/2006/relationships/image" Target="../media/image39.png"/></Relationships>
</file>

<file path=ppt/slides/_rels/slide3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4.png"/><Relationship Id="rId1" Type="http://schemas.openxmlformats.org/officeDocument/2006/relationships/slideLayout" Target="../slideLayouts/slideLayout30.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ctrTitle"/>
          </p:nvPr>
        </p:nvSpPr>
        <p:spPr>
          <a:xfrm>
            <a:off x="838200" y="430570"/>
            <a:ext cx="10515600" cy="2673965"/>
          </a:xfrm>
        </p:spPr>
        <p:txBody>
          <a:bodyPr>
            <a:normAutofit/>
          </a:bodyPr>
          <a:lstStyle/>
          <a:p>
            <a:r>
              <a:rPr lang="en-US" dirty="0" smtClean="0"/>
              <a:t>Energy Innovations -</a:t>
            </a:r>
            <a:br>
              <a:rPr lang="en-US" dirty="0" smtClean="0"/>
            </a:br>
            <a:r>
              <a:rPr lang="en-US" dirty="0" smtClean="0"/>
              <a:t>Carbon Reduction &amp; Energy Saving Opportunities</a:t>
            </a:r>
            <a:endParaRPr lang="en-US" dirty="0"/>
          </a:p>
        </p:txBody>
      </p:sp>
      <p:sp>
        <p:nvSpPr>
          <p:cNvPr id="9" name="Text Placeholder 8"/>
          <p:cNvSpPr>
            <a:spLocks noGrp="1"/>
          </p:cNvSpPr>
          <p:nvPr>
            <p:ph type="subTitle" idx="1"/>
          </p:nvPr>
        </p:nvSpPr>
        <p:spPr>
          <a:xfrm>
            <a:off x="838200" y="4962966"/>
            <a:ext cx="10515600" cy="1895033"/>
          </a:xfrm>
        </p:spPr>
        <p:txBody>
          <a:bodyPr>
            <a:normAutofit/>
          </a:bodyPr>
          <a:lstStyle/>
          <a:p>
            <a:r>
              <a:rPr lang="en-US" b="1" dirty="0" smtClean="0"/>
              <a:t>Presented by:</a:t>
            </a:r>
          </a:p>
          <a:p>
            <a:r>
              <a:rPr lang="en-US" dirty="0" smtClean="0"/>
              <a:t>Robert Vandling, CEM, CRM, CDSM</a:t>
            </a:r>
          </a:p>
          <a:p>
            <a:r>
              <a:rPr lang="en-US" dirty="0" smtClean="0"/>
              <a:t>Manager of Energy </a:t>
            </a:r>
            <a:r>
              <a:rPr lang="en-US" dirty="0" smtClean="0"/>
              <a:t>Efficiency</a:t>
            </a:r>
          </a:p>
          <a:p>
            <a:r>
              <a:rPr lang="en-US" dirty="0" smtClean="0"/>
              <a:t>Arizona State University</a:t>
            </a:r>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129962" y="256030"/>
            <a:ext cx="1876973" cy="1076392"/>
          </a:xfrm>
          <a:prstGeom prst="rect">
            <a:avLst/>
          </a:prstGeom>
        </p:spPr>
      </p:pic>
    </p:spTree>
    <p:extLst>
      <p:ext uri="{BB962C8B-B14F-4D97-AF65-F5344CB8AC3E}">
        <p14:creationId xmlns:p14="http://schemas.microsoft.com/office/powerpoint/2010/main" val="230024746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smtClean="0"/>
              <a:t>Supply Side</a:t>
            </a:r>
            <a:endParaRPr lang="en-US" dirty="0"/>
          </a:p>
        </p:txBody>
      </p:sp>
      <p:sp>
        <p:nvSpPr>
          <p:cNvPr id="9" name="Text Placeholder 8"/>
          <p:cNvSpPr>
            <a:spLocks noGrp="1"/>
          </p:cNvSpPr>
          <p:nvPr>
            <p:ph type="subTitle" idx="4294967295"/>
          </p:nvPr>
        </p:nvSpPr>
        <p:spPr>
          <a:xfrm>
            <a:off x="672859" y="1682863"/>
            <a:ext cx="9558069" cy="4243483"/>
          </a:xfrm>
        </p:spPr>
        <p:txBody>
          <a:bodyPr>
            <a:normAutofit/>
          </a:bodyPr>
          <a:lstStyle/>
          <a:p>
            <a:r>
              <a:rPr lang="en-US" dirty="0" smtClean="0"/>
              <a:t>1) Solar</a:t>
            </a:r>
            <a:endParaRPr lang="en-US" dirty="0"/>
          </a:p>
          <a:p>
            <a:pPr lvl="1"/>
            <a:r>
              <a:rPr lang="en-US" dirty="0" smtClean="0"/>
              <a:t>Total Production:</a:t>
            </a:r>
          </a:p>
          <a:p>
            <a:pPr lvl="2"/>
            <a:r>
              <a:rPr lang="en-US" dirty="0" smtClean="0"/>
              <a:t>52.9 </a:t>
            </a:r>
            <a:r>
              <a:rPr lang="en-US" dirty="0" err="1" smtClean="0"/>
              <a:t>MWdc</a:t>
            </a:r>
            <a:r>
              <a:rPr lang="en-US" dirty="0" smtClean="0"/>
              <a:t> equivalent</a:t>
            </a:r>
          </a:p>
          <a:p>
            <a:pPr lvl="2"/>
            <a:r>
              <a:rPr lang="en-US" dirty="0" smtClean="0"/>
              <a:t>FY18 – 104,616,266 kWh</a:t>
            </a:r>
          </a:p>
          <a:p>
            <a:pPr lvl="3"/>
            <a:r>
              <a:rPr lang="en-US" dirty="0" smtClean="0"/>
              <a:t>30% of ASU’s total kWh load</a:t>
            </a:r>
          </a:p>
          <a:p>
            <a:pPr lvl="2"/>
            <a:r>
              <a:rPr lang="en-US" dirty="0" smtClean="0"/>
              <a:t>Offset ~ 50,000 MTCO2e</a:t>
            </a:r>
          </a:p>
          <a:p>
            <a:pPr lvl="2"/>
            <a:r>
              <a:rPr lang="en-US" dirty="0" smtClean="0"/>
              <a:t>91 systems</a:t>
            </a:r>
          </a:p>
          <a:p>
            <a:pPr lvl="3"/>
            <a:r>
              <a:rPr lang="en-US" dirty="0" smtClean="0"/>
              <a:t>81 PV systems</a:t>
            </a:r>
          </a:p>
          <a:p>
            <a:pPr lvl="3"/>
            <a:r>
              <a:rPr lang="en-US" dirty="0"/>
              <a:t>4 solar thermal systems</a:t>
            </a:r>
          </a:p>
          <a:p>
            <a:pPr lvl="3"/>
            <a:r>
              <a:rPr lang="en-US" dirty="0" smtClean="0"/>
              <a:t>3 thin film systems</a:t>
            </a:r>
          </a:p>
          <a:p>
            <a:pPr lvl="3"/>
            <a:r>
              <a:rPr lang="en-US" dirty="0" smtClean="0"/>
              <a:t>2 CPV</a:t>
            </a:r>
          </a:p>
          <a:p>
            <a:pPr lvl="3"/>
            <a:r>
              <a:rPr lang="en-US" dirty="0" smtClean="0"/>
              <a:t>1 Offsite PV (Red Rock)</a:t>
            </a:r>
          </a:p>
          <a:p>
            <a:pPr lvl="3"/>
            <a:endParaRPr lang="en-US" dirty="0" smtClean="0"/>
          </a:p>
          <a:p>
            <a:pPr lvl="2"/>
            <a:endParaRPr lang="en-US" dirty="0" smtClean="0"/>
          </a:p>
          <a:p>
            <a:pPr lvl="2"/>
            <a:endParaRPr lang="en-US" dirty="0" smtClean="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129962" y="256030"/>
            <a:ext cx="1876973" cy="1076392"/>
          </a:xfrm>
          <a:prstGeom prst="rect">
            <a:avLst/>
          </a:prstGeom>
        </p:spPr>
      </p:pic>
      <p:pic>
        <p:nvPicPr>
          <p:cNvPr id="5" name="Picture 4"/>
          <p:cNvPicPr>
            <a:picLocks noChangeAspect="1"/>
          </p:cNvPicPr>
          <p:nvPr/>
        </p:nvPicPr>
        <p:blipFill>
          <a:blip r:embed="rId3"/>
          <a:stretch>
            <a:fillRect/>
          </a:stretch>
        </p:blipFill>
        <p:spPr>
          <a:xfrm>
            <a:off x="5848709" y="2256510"/>
            <a:ext cx="5677349" cy="2951598"/>
          </a:xfrm>
          <a:prstGeom prst="rect">
            <a:avLst/>
          </a:prstGeom>
        </p:spPr>
      </p:pic>
    </p:spTree>
    <p:extLst>
      <p:ext uri="{BB962C8B-B14F-4D97-AF65-F5344CB8AC3E}">
        <p14:creationId xmlns:p14="http://schemas.microsoft.com/office/powerpoint/2010/main" val="370387634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smtClean="0"/>
              <a:t>Supply Side</a:t>
            </a:r>
            <a:endParaRPr lang="en-US" dirty="0"/>
          </a:p>
        </p:txBody>
      </p:sp>
      <p:sp>
        <p:nvSpPr>
          <p:cNvPr id="9" name="Text Placeholder 8"/>
          <p:cNvSpPr>
            <a:spLocks noGrp="1"/>
          </p:cNvSpPr>
          <p:nvPr>
            <p:ph type="subTitle" idx="4294967295"/>
          </p:nvPr>
        </p:nvSpPr>
        <p:spPr>
          <a:xfrm>
            <a:off x="621103" y="1807328"/>
            <a:ext cx="9609826" cy="3989623"/>
          </a:xfrm>
        </p:spPr>
        <p:txBody>
          <a:bodyPr>
            <a:normAutofit/>
          </a:bodyPr>
          <a:lstStyle/>
          <a:p>
            <a:pPr lvl="1"/>
            <a:r>
              <a:rPr lang="en-US" dirty="0" err="1" smtClean="0"/>
              <a:t>OnSite</a:t>
            </a:r>
            <a:endParaRPr lang="en-US" dirty="0"/>
          </a:p>
          <a:p>
            <a:pPr lvl="2"/>
            <a:r>
              <a:rPr lang="en-US" dirty="0"/>
              <a:t>24.1 </a:t>
            </a:r>
            <a:r>
              <a:rPr lang="en-US" dirty="0" err="1"/>
              <a:t>MWdc</a:t>
            </a:r>
            <a:r>
              <a:rPr lang="en-US" dirty="0"/>
              <a:t> equivalent</a:t>
            </a:r>
          </a:p>
          <a:p>
            <a:pPr lvl="2"/>
            <a:r>
              <a:rPr lang="en-US" dirty="0"/>
              <a:t>FY18 – 39,616,262 kWh</a:t>
            </a:r>
          </a:p>
          <a:p>
            <a:pPr lvl="2"/>
            <a:r>
              <a:rPr lang="en-US" dirty="0" smtClean="0"/>
              <a:t>90</a:t>
            </a:r>
            <a:r>
              <a:rPr lang="en-US" dirty="0" smtClean="0"/>
              <a:t> </a:t>
            </a:r>
            <a:r>
              <a:rPr lang="en-US" dirty="0"/>
              <a:t>Systems</a:t>
            </a:r>
          </a:p>
          <a:p>
            <a:pPr lvl="2"/>
            <a:r>
              <a:rPr lang="en-US" dirty="0"/>
              <a:t>82,456 panels</a:t>
            </a:r>
          </a:p>
          <a:p>
            <a:pPr lvl="2"/>
            <a:r>
              <a:rPr lang="en-US" dirty="0"/>
              <a:t>8,652 CPV modules</a:t>
            </a:r>
          </a:p>
          <a:p>
            <a:pPr lvl="2"/>
            <a:r>
              <a:rPr lang="en-US" dirty="0"/>
              <a:t>7,840 Solar Thermal collectors</a:t>
            </a:r>
          </a:p>
          <a:p>
            <a:pPr lvl="2"/>
            <a:r>
              <a:rPr lang="en-US" dirty="0"/>
              <a:t>5,952 shaded parking spaces</a:t>
            </a:r>
          </a:p>
          <a:p>
            <a:pPr lvl="2"/>
            <a:r>
              <a:rPr lang="en-US" dirty="0"/>
              <a:t>828 shaded stadium seats</a:t>
            </a:r>
          </a:p>
          <a:p>
            <a:pPr marL="914400" lvl="2" indent="0">
              <a:buNone/>
            </a:pPr>
            <a:endParaRPr lang="en-US" dirty="0" smtClean="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129962" y="256030"/>
            <a:ext cx="1876973" cy="1076392"/>
          </a:xfrm>
          <a:prstGeom prst="rect">
            <a:avLst/>
          </a:prstGeom>
        </p:spPr>
      </p:pic>
      <p:pic>
        <p:nvPicPr>
          <p:cNvPr id="10" name="Picture 9"/>
          <p:cNvPicPr>
            <a:picLocks noChangeAspect="1"/>
          </p:cNvPicPr>
          <p:nvPr/>
        </p:nvPicPr>
        <p:blipFill>
          <a:blip r:embed="rId3"/>
          <a:stretch>
            <a:fillRect/>
          </a:stretch>
        </p:blipFill>
        <p:spPr>
          <a:xfrm>
            <a:off x="5363474" y="1807328"/>
            <a:ext cx="4526049" cy="2120031"/>
          </a:xfrm>
          <a:prstGeom prst="rect">
            <a:avLst/>
          </a:prstGeom>
        </p:spPr>
      </p:pic>
      <p:pic>
        <p:nvPicPr>
          <p:cNvPr id="11" name="Picture 10"/>
          <p:cNvPicPr>
            <a:picLocks noChangeAspect="1"/>
          </p:cNvPicPr>
          <p:nvPr/>
        </p:nvPicPr>
        <p:blipFill>
          <a:blip r:embed="rId4"/>
          <a:stretch>
            <a:fillRect/>
          </a:stretch>
        </p:blipFill>
        <p:spPr>
          <a:xfrm>
            <a:off x="7935583" y="3802139"/>
            <a:ext cx="3701451" cy="1816453"/>
          </a:xfrm>
          <a:prstGeom prst="rect">
            <a:avLst/>
          </a:prstGeom>
        </p:spPr>
      </p:pic>
    </p:spTree>
    <p:extLst>
      <p:ext uri="{BB962C8B-B14F-4D97-AF65-F5344CB8AC3E}">
        <p14:creationId xmlns:p14="http://schemas.microsoft.com/office/powerpoint/2010/main" val="107172273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smtClean="0"/>
              <a:t>Supply Side</a:t>
            </a:r>
            <a:endParaRPr lang="en-US" dirty="0"/>
          </a:p>
        </p:txBody>
      </p:sp>
      <p:sp>
        <p:nvSpPr>
          <p:cNvPr id="9" name="Text Placeholder 8"/>
          <p:cNvSpPr>
            <a:spLocks noGrp="1"/>
          </p:cNvSpPr>
          <p:nvPr>
            <p:ph type="subTitle" idx="4294967295"/>
          </p:nvPr>
        </p:nvSpPr>
        <p:spPr>
          <a:xfrm>
            <a:off x="621103" y="1807328"/>
            <a:ext cx="9609826" cy="3989623"/>
          </a:xfrm>
        </p:spPr>
        <p:txBody>
          <a:bodyPr>
            <a:normAutofit/>
          </a:bodyPr>
          <a:lstStyle/>
          <a:p>
            <a:pPr lvl="1"/>
            <a:r>
              <a:rPr lang="en-US" dirty="0" err="1" smtClean="0"/>
              <a:t>OnSite</a:t>
            </a:r>
            <a:r>
              <a:rPr lang="en-US" dirty="0" smtClean="0"/>
              <a:t> continued…</a:t>
            </a:r>
          </a:p>
          <a:p>
            <a:pPr lvl="2"/>
            <a:r>
              <a:rPr lang="en-US" dirty="0" smtClean="0"/>
              <a:t>ASU owns 10 systems</a:t>
            </a:r>
          </a:p>
          <a:p>
            <a:pPr lvl="2"/>
            <a:r>
              <a:rPr lang="en-US" dirty="0" smtClean="0"/>
              <a:t>81 systems are structured under a Power Purchase Agreement (PPA)</a:t>
            </a:r>
          </a:p>
          <a:p>
            <a:pPr lvl="3"/>
            <a:r>
              <a:rPr lang="en-US" dirty="0" smtClean="0"/>
              <a:t>3</a:t>
            </a:r>
            <a:r>
              <a:rPr lang="en-US" baseline="30000" dirty="0" smtClean="0"/>
              <a:t>rd</a:t>
            </a:r>
            <a:r>
              <a:rPr lang="en-US" dirty="0" smtClean="0"/>
              <a:t> Party ownership of the solar system</a:t>
            </a:r>
          </a:p>
          <a:p>
            <a:pPr lvl="3"/>
            <a:r>
              <a:rPr lang="en-US" dirty="0" smtClean="0"/>
              <a:t>ASU buys the power produced from the system</a:t>
            </a:r>
          </a:p>
          <a:p>
            <a:pPr lvl="1"/>
            <a:r>
              <a:rPr lang="en-US" dirty="0" smtClean="0"/>
              <a:t>Additional information:</a:t>
            </a:r>
          </a:p>
          <a:p>
            <a:pPr lvl="2"/>
            <a:r>
              <a:rPr lang="en-US" dirty="0" smtClean="0">
                <a:hlinkClick r:id="rId2"/>
              </a:rPr>
              <a:t>https://cfo.asu.edu/solar</a:t>
            </a:r>
            <a:endParaRPr lang="en-US" dirty="0" smtClean="0"/>
          </a:p>
          <a:p>
            <a:pPr lvl="1"/>
            <a:r>
              <a:rPr lang="en-US" dirty="0" smtClean="0"/>
              <a:t>Generation data:</a:t>
            </a:r>
          </a:p>
          <a:p>
            <a:pPr lvl="2"/>
            <a:r>
              <a:rPr lang="en-US" dirty="0" smtClean="0"/>
              <a:t>Campus Metabolism: </a:t>
            </a:r>
            <a:r>
              <a:rPr lang="en-US" dirty="0" smtClean="0">
                <a:hlinkClick r:id="rId3"/>
              </a:rPr>
              <a:t>https://cm.asu.edu</a:t>
            </a:r>
            <a:r>
              <a:rPr lang="en-US" dirty="0" smtClean="0"/>
              <a:t> </a:t>
            </a: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29962" y="256030"/>
            <a:ext cx="1876973" cy="1076392"/>
          </a:xfrm>
          <a:prstGeom prst="rect">
            <a:avLst/>
          </a:prstGeom>
        </p:spPr>
      </p:pic>
      <p:pic>
        <p:nvPicPr>
          <p:cNvPr id="5" name="Picture 4"/>
          <p:cNvPicPr>
            <a:picLocks noChangeAspect="1"/>
          </p:cNvPicPr>
          <p:nvPr/>
        </p:nvPicPr>
        <p:blipFill>
          <a:blip r:embed="rId5"/>
          <a:stretch>
            <a:fillRect/>
          </a:stretch>
        </p:blipFill>
        <p:spPr>
          <a:xfrm>
            <a:off x="7806905" y="3958880"/>
            <a:ext cx="4072476" cy="1838071"/>
          </a:xfrm>
          <a:prstGeom prst="rect">
            <a:avLst/>
          </a:prstGeom>
        </p:spPr>
      </p:pic>
    </p:spTree>
    <p:extLst>
      <p:ext uri="{BB962C8B-B14F-4D97-AF65-F5344CB8AC3E}">
        <p14:creationId xmlns:p14="http://schemas.microsoft.com/office/powerpoint/2010/main" val="42949944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smtClean="0"/>
              <a:t>Supply Side</a:t>
            </a:r>
            <a:endParaRPr lang="en-US" dirty="0"/>
          </a:p>
        </p:txBody>
      </p:sp>
      <p:sp>
        <p:nvSpPr>
          <p:cNvPr id="9" name="Text Placeholder 8"/>
          <p:cNvSpPr>
            <a:spLocks noGrp="1"/>
          </p:cNvSpPr>
          <p:nvPr>
            <p:ph type="subTitle" idx="4294967295"/>
          </p:nvPr>
        </p:nvSpPr>
        <p:spPr>
          <a:xfrm>
            <a:off x="646981" y="1807328"/>
            <a:ext cx="10946922" cy="3989623"/>
          </a:xfrm>
        </p:spPr>
        <p:txBody>
          <a:bodyPr>
            <a:normAutofit/>
          </a:bodyPr>
          <a:lstStyle/>
          <a:p>
            <a:pPr lvl="1"/>
            <a:r>
              <a:rPr lang="en-US" dirty="0" err="1" smtClean="0"/>
              <a:t>OffSite</a:t>
            </a:r>
            <a:endParaRPr lang="en-US" dirty="0" smtClean="0"/>
          </a:p>
          <a:p>
            <a:pPr lvl="2"/>
            <a:r>
              <a:rPr lang="en-US" dirty="0" smtClean="0"/>
              <a:t>ASU Red Rock Solar Project</a:t>
            </a:r>
          </a:p>
          <a:p>
            <a:pPr lvl="3"/>
            <a:r>
              <a:rPr lang="en-US" dirty="0" smtClean="0"/>
              <a:t>A collaboration between ASU and APS in which APS constructed and operates a solar generating facility</a:t>
            </a:r>
          </a:p>
          <a:p>
            <a:pPr lvl="3"/>
            <a:r>
              <a:rPr lang="en-US" dirty="0" smtClean="0"/>
              <a:t>Joint venture with ASU &amp; PayPal</a:t>
            </a:r>
          </a:p>
          <a:p>
            <a:pPr lvl="3"/>
            <a:r>
              <a:rPr lang="en-US" dirty="0" smtClean="0"/>
              <a:t>Commissioned January, 2017</a:t>
            </a:r>
          </a:p>
          <a:p>
            <a:pPr lvl="3"/>
            <a:r>
              <a:rPr lang="en-US" dirty="0" smtClean="0"/>
              <a:t>28.8 </a:t>
            </a:r>
            <a:r>
              <a:rPr lang="en-US" dirty="0" err="1" smtClean="0"/>
              <a:t>MWdc</a:t>
            </a:r>
            <a:endParaRPr lang="en-US" dirty="0" smtClean="0"/>
          </a:p>
          <a:p>
            <a:pPr lvl="3"/>
            <a:r>
              <a:rPr lang="en-US" dirty="0" smtClean="0"/>
              <a:t>FY18 – 65,000,004 kWh</a:t>
            </a:r>
          </a:p>
          <a:p>
            <a:pPr lvl="3"/>
            <a:r>
              <a:rPr lang="en-US" dirty="0" smtClean="0"/>
              <a:t>91,440 panels</a:t>
            </a:r>
          </a:p>
          <a:p>
            <a:pPr marL="1371600" lvl="3" indent="0">
              <a:buNone/>
            </a:pPr>
            <a:endParaRPr lang="en-US" dirty="0" smtClean="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129962" y="256030"/>
            <a:ext cx="1876973" cy="1076392"/>
          </a:xfrm>
          <a:prstGeom prst="rect">
            <a:avLst/>
          </a:prstGeom>
        </p:spPr>
      </p:pic>
      <p:pic>
        <p:nvPicPr>
          <p:cNvPr id="2" name="Picture 1"/>
          <p:cNvPicPr>
            <a:picLocks noChangeAspect="1"/>
          </p:cNvPicPr>
          <p:nvPr/>
        </p:nvPicPr>
        <p:blipFill>
          <a:blip r:embed="rId3"/>
          <a:stretch>
            <a:fillRect/>
          </a:stretch>
        </p:blipFill>
        <p:spPr>
          <a:xfrm>
            <a:off x="5942827" y="3194791"/>
            <a:ext cx="5651076" cy="2602160"/>
          </a:xfrm>
          <a:prstGeom prst="rect">
            <a:avLst/>
          </a:prstGeom>
        </p:spPr>
      </p:pic>
    </p:spTree>
    <p:extLst>
      <p:ext uri="{BB962C8B-B14F-4D97-AF65-F5344CB8AC3E}">
        <p14:creationId xmlns:p14="http://schemas.microsoft.com/office/powerpoint/2010/main" val="14808150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smtClean="0"/>
              <a:t>Supply Side</a:t>
            </a:r>
            <a:endParaRPr lang="en-US" dirty="0"/>
          </a:p>
        </p:txBody>
      </p:sp>
      <p:sp>
        <p:nvSpPr>
          <p:cNvPr id="9" name="Text Placeholder 8"/>
          <p:cNvSpPr>
            <a:spLocks noGrp="1"/>
          </p:cNvSpPr>
          <p:nvPr>
            <p:ph type="subTitle" idx="4294967295"/>
          </p:nvPr>
        </p:nvSpPr>
        <p:spPr>
          <a:xfrm>
            <a:off x="672859" y="1807328"/>
            <a:ext cx="9558069" cy="4179404"/>
          </a:xfrm>
        </p:spPr>
        <p:txBody>
          <a:bodyPr>
            <a:normAutofit/>
          </a:bodyPr>
          <a:lstStyle/>
          <a:p>
            <a:r>
              <a:rPr lang="en-US" dirty="0"/>
              <a:t>2) Co-Generation</a:t>
            </a:r>
          </a:p>
          <a:p>
            <a:pPr lvl="1"/>
            <a:r>
              <a:rPr lang="en-US" dirty="0" smtClean="0"/>
              <a:t>Natural Gas fed 8.9 MW Generator</a:t>
            </a:r>
          </a:p>
          <a:p>
            <a:pPr lvl="2"/>
            <a:r>
              <a:rPr lang="en-US" dirty="0" smtClean="0"/>
              <a:t>6.9MW Solar Turbine</a:t>
            </a:r>
          </a:p>
          <a:p>
            <a:pPr marL="914400" lvl="2" indent="0">
              <a:buNone/>
            </a:pPr>
            <a:r>
              <a:rPr lang="en-US" sz="1100" dirty="0"/>
              <a:t> </a:t>
            </a:r>
            <a:r>
              <a:rPr lang="en-US" sz="1100" dirty="0" smtClean="0"/>
              <a:t>      *   </a:t>
            </a:r>
            <a:r>
              <a:rPr lang="en-US" sz="1100" dirty="0"/>
              <a:t>”Solar” is the name of the turbine </a:t>
            </a:r>
            <a:r>
              <a:rPr lang="en-US" sz="1100" dirty="0" smtClean="0"/>
              <a:t>company</a:t>
            </a:r>
          </a:p>
          <a:p>
            <a:pPr lvl="2"/>
            <a:r>
              <a:rPr lang="en-US" dirty="0" smtClean="0"/>
              <a:t>2MW Steam Turbine</a:t>
            </a:r>
          </a:p>
          <a:p>
            <a:pPr lvl="1"/>
            <a:r>
              <a:rPr lang="en-US" dirty="0" smtClean="0"/>
              <a:t>Dedicated electrical generation for ASU Research Facilities</a:t>
            </a:r>
          </a:p>
          <a:p>
            <a:pPr lvl="2"/>
            <a:r>
              <a:rPr lang="en-US" dirty="0" smtClean="0"/>
              <a:t>Bio A</a:t>
            </a:r>
          </a:p>
          <a:p>
            <a:pPr lvl="2"/>
            <a:r>
              <a:rPr lang="en-US" dirty="0" smtClean="0"/>
              <a:t>Bio B</a:t>
            </a:r>
          </a:p>
          <a:p>
            <a:pPr lvl="2"/>
            <a:r>
              <a:rPr lang="en-US" dirty="0" smtClean="0"/>
              <a:t>Bio C</a:t>
            </a:r>
          </a:p>
          <a:p>
            <a:pPr lvl="2"/>
            <a:r>
              <a:rPr lang="en-US" dirty="0" smtClean="0"/>
              <a:t>ISTB 1</a:t>
            </a:r>
          </a:p>
          <a:p>
            <a:pPr lvl="2"/>
            <a:r>
              <a:rPr lang="en-US" dirty="0" smtClean="0"/>
              <a:t>ISTB 4</a:t>
            </a:r>
          </a:p>
          <a:p>
            <a:pPr lvl="2"/>
            <a:r>
              <a:rPr lang="en-US" dirty="0" smtClean="0"/>
              <a:t>CHP</a:t>
            </a:r>
          </a:p>
          <a:p>
            <a:pPr lvl="1"/>
            <a:endParaRPr lang="en-US" dirty="0" smtClean="0"/>
          </a:p>
          <a:p>
            <a:pPr lvl="1"/>
            <a:endParaRPr lang="en-US" dirty="0" smtClean="0"/>
          </a:p>
          <a:p>
            <a:pPr lvl="2"/>
            <a:endParaRPr lang="en-US" dirty="0" smtClean="0"/>
          </a:p>
          <a:p>
            <a:pPr lvl="2"/>
            <a:endParaRPr lang="en-US" dirty="0" smtClean="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129962" y="256030"/>
            <a:ext cx="1876973" cy="1076392"/>
          </a:xfrm>
          <a:prstGeom prst="rect">
            <a:avLst/>
          </a:prstGeom>
        </p:spPr>
      </p:pic>
      <p:pic>
        <p:nvPicPr>
          <p:cNvPr id="2" name="Picture 1"/>
          <p:cNvPicPr>
            <a:picLocks noChangeAspect="1"/>
          </p:cNvPicPr>
          <p:nvPr/>
        </p:nvPicPr>
        <p:blipFill>
          <a:blip r:embed="rId3"/>
          <a:stretch>
            <a:fillRect/>
          </a:stretch>
        </p:blipFill>
        <p:spPr>
          <a:xfrm>
            <a:off x="6788989" y="3883624"/>
            <a:ext cx="5009520" cy="1849078"/>
          </a:xfrm>
          <a:prstGeom prst="rect">
            <a:avLst/>
          </a:prstGeom>
        </p:spPr>
      </p:pic>
    </p:spTree>
    <p:extLst>
      <p:ext uri="{BB962C8B-B14F-4D97-AF65-F5344CB8AC3E}">
        <p14:creationId xmlns:p14="http://schemas.microsoft.com/office/powerpoint/2010/main" val="8833304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smtClean="0"/>
              <a:t>Supply Side</a:t>
            </a:r>
            <a:endParaRPr lang="en-US" dirty="0"/>
          </a:p>
        </p:txBody>
      </p:sp>
      <p:sp>
        <p:nvSpPr>
          <p:cNvPr id="9" name="Text Placeholder 8"/>
          <p:cNvSpPr>
            <a:spLocks noGrp="1"/>
          </p:cNvSpPr>
          <p:nvPr>
            <p:ph type="subTitle" idx="4294967295"/>
          </p:nvPr>
        </p:nvSpPr>
        <p:spPr>
          <a:xfrm>
            <a:off x="672859" y="1807328"/>
            <a:ext cx="9558069" cy="4179404"/>
          </a:xfrm>
        </p:spPr>
        <p:txBody>
          <a:bodyPr>
            <a:normAutofit/>
          </a:bodyPr>
          <a:lstStyle/>
          <a:p>
            <a:pPr lvl="1"/>
            <a:r>
              <a:rPr lang="en-US" dirty="0" err="1" smtClean="0"/>
              <a:t>OnSite</a:t>
            </a:r>
            <a:r>
              <a:rPr lang="en-US" dirty="0" smtClean="0"/>
              <a:t> electrical generation is also used to make chilled water</a:t>
            </a:r>
          </a:p>
          <a:p>
            <a:pPr lvl="2"/>
            <a:r>
              <a:rPr lang="en-US" dirty="0" smtClean="0"/>
              <a:t>Five 2000 Ton York Chillers located in CHP</a:t>
            </a:r>
          </a:p>
          <a:p>
            <a:pPr lvl="1"/>
            <a:r>
              <a:rPr lang="en-US" dirty="0" smtClean="0"/>
              <a:t>Waste heat is used to make steam for campus heating</a:t>
            </a:r>
          </a:p>
          <a:p>
            <a:pPr lvl="1"/>
            <a:r>
              <a:rPr lang="en-US" dirty="0" smtClean="0"/>
              <a:t>Currently adding a second 8.9 MW Generator</a:t>
            </a:r>
          </a:p>
          <a:p>
            <a:pPr lvl="2"/>
            <a:r>
              <a:rPr lang="en-US" dirty="0" smtClean="0"/>
              <a:t>6.9MW Solar Turbine</a:t>
            </a:r>
          </a:p>
          <a:p>
            <a:pPr lvl="2"/>
            <a:r>
              <a:rPr lang="en-US" dirty="0" smtClean="0"/>
              <a:t>2MW Steam Turbine</a:t>
            </a:r>
          </a:p>
          <a:p>
            <a:pPr lvl="2"/>
            <a:r>
              <a:rPr lang="en-US" dirty="0" smtClean="0"/>
              <a:t>Additional waste heat will be used for cooling (absorption chillers) and additional steam generators</a:t>
            </a:r>
          </a:p>
          <a:p>
            <a:pPr lvl="1"/>
            <a:endParaRPr lang="en-US" dirty="0" smtClean="0"/>
          </a:p>
          <a:p>
            <a:pPr lvl="1"/>
            <a:endParaRPr lang="en-US" dirty="0" smtClean="0"/>
          </a:p>
          <a:p>
            <a:pPr lvl="2"/>
            <a:endParaRPr lang="en-US" dirty="0" smtClean="0"/>
          </a:p>
          <a:p>
            <a:pPr lvl="2"/>
            <a:endParaRPr lang="en-US" dirty="0" smtClean="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129962" y="256030"/>
            <a:ext cx="1876973" cy="1076392"/>
          </a:xfrm>
          <a:prstGeom prst="rect">
            <a:avLst/>
          </a:prstGeom>
        </p:spPr>
      </p:pic>
      <p:pic>
        <p:nvPicPr>
          <p:cNvPr id="6" name="Picture 5"/>
          <p:cNvPicPr>
            <a:picLocks noChangeAspect="1"/>
          </p:cNvPicPr>
          <p:nvPr/>
        </p:nvPicPr>
        <p:blipFill>
          <a:blip r:embed="rId3"/>
          <a:stretch>
            <a:fillRect/>
          </a:stretch>
        </p:blipFill>
        <p:spPr>
          <a:xfrm>
            <a:off x="7341079" y="4349227"/>
            <a:ext cx="4665856" cy="1447723"/>
          </a:xfrm>
          <a:prstGeom prst="rect">
            <a:avLst/>
          </a:prstGeom>
        </p:spPr>
      </p:pic>
    </p:spTree>
    <p:extLst>
      <p:ext uri="{BB962C8B-B14F-4D97-AF65-F5344CB8AC3E}">
        <p14:creationId xmlns:p14="http://schemas.microsoft.com/office/powerpoint/2010/main" val="381488104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smtClean="0"/>
              <a:t>Supply Side</a:t>
            </a:r>
            <a:endParaRPr lang="en-US" dirty="0"/>
          </a:p>
        </p:txBody>
      </p:sp>
      <p:sp>
        <p:nvSpPr>
          <p:cNvPr id="9" name="Text Placeholder 8"/>
          <p:cNvSpPr>
            <a:spLocks noGrp="1"/>
          </p:cNvSpPr>
          <p:nvPr>
            <p:ph type="subTitle" idx="4294967295"/>
          </p:nvPr>
        </p:nvSpPr>
        <p:spPr>
          <a:xfrm>
            <a:off x="672859" y="1807328"/>
            <a:ext cx="9558069" cy="4179404"/>
          </a:xfrm>
        </p:spPr>
        <p:txBody>
          <a:bodyPr>
            <a:normAutofit/>
          </a:bodyPr>
          <a:lstStyle/>
          <a:p>
            <a:r>
              <a:rPr lang="en-US" dirty="0"/>
              <a:t>3) Future supply options</a:t>
            </a:r>
          </a:p>
          <a:p>
            <a:pPr lvl="1"/>
            <a:r>
              <a:rPr lang="en-US" dirty="0" smtClean="0"/>
              <a:t>Battery Storage</a:t>
            </a:r>
          </a:p>
          <a:p>
            <a:pPr lvl="1"/>
            <a:r>
              <a:rPr lang="en-US" dirty="0" smtClean="0"/>
              <a:t>Next “BIG” Renewable investment </a:t>
            </a:r>
          </a:p>
          <a:p>
            <a:pPr lvl="2"/>
            <a:r>
              <a:rPr lang="en-US" dirty="0" smtClean="0"/>
              <a:t>RFP award</a:t>
            </a:r>
          </a:p>
          <a:p>
            <a:pPr lvl="1"/>
            <a:endParaRPr lang="en-US" dirty="0" smtClean="0"/>
          </a:p>
          <a:p>
            <a:pPr lvl="1"/>
            <a:endParaRPr lang="en-US" dirty="0" smtClean="0"/>
          </a:p>
          <a:p>
            <a:pPr lvl="2"/>
            <a:endParaRPr lang="en-US" dirty="0" smtClean="0"/>
          </a:p>
          <a:p>
            <a:pPr lvl="2"/>
            <a:endParaRPr lang="en-US" dirty="0" smtClean="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129962" y="256030"/>
            <a:ext cx="1876973" cy="1076392"/>
          </a:xfrm>
          <a:prstGeom prst="rect">
            <a:avLst/>
          </a:prstGeom>
        </p:spPr>
      </p:pic>
      <p:pic>
        <p:nvPicPr>
          <p:cNvPr id="3" name="Picture 2"/>
          <p:cNvPicPr>
            <a:picLocks noChangeAspect="1"/>
          </p:cNvPicPr>
          <p:nvPr/>
        </p:nvPicPr>
        <p:blipFill>
          <a:blip r:embed="rId3"/>
          <a:stretch>
            <a:fillRect/>
          </a:stretch>
        </p:blipFill>
        <p:spPr>
          <a:xfrm>
            <a:off x="6673549" y="2225790"/>
            <a:ext cx="4948119" cy="3260610"/>
          </a:xfrm>
          <a:prstGeom prst="rect">
            <a:avLst/>
          </a:prstGeom>
        </p:spPr>
      </p:pic>
      <p:pic>
        <p:nvPicPr>
          <p:cNvPr id="6" name="Picture 5"/>
          <p:cNvPicPr>
            <a:picLocks noChangeAspect="1"/>
          </p:cNvPicPr>
          <p:nvPr/>
        </p:nvPicPr>
        <p:blipFill>
          <a:blip r:embed="rId4"/>
          <a:stretch>
            <a:fillRect/>
          </a:stretch>
        </p:blipFill>
        <p:spPr>
          <a:xfrm>
            <a:off x="1579623" y="3631720"/>
            <a:ext cx="3741062" cy="2088940"/>
          </a:xfrm>
          <a:prstGeom prst="rect">
            <a:avLst/>
          </a:prstGeom>
        </p:spPr>
      </p:pic>
    </p:spTree>
    <p:extLst>
      <p:ext uri="{BB962C8B-B14F-4D97-AF65-F5344CB8AC3E}">
        <p14:creationId xmlns:p14="http://schemas.microsoft.com/office/powerpoint/2010/main" val="61026495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ctrTitle"/>
          </p:nvPr>
        </p:nvSpPr>
        <p:spPr>
          <a:xfrm>
            <a:off x="552848" y="2121347"/>
            <a:ext cx="10515600" cy="2673965"/>
          </a:xfrm>
        </p:spPr>
        <p:txBody>
          <a:bodyPr>
            <a:normAutofit/>
          </a:bodyPr>
          <a:lstStyle/>
          <a:p>
            <a:r>
              <a:rPr lang="en-US" sz="6600" dirty="0" smtClean="0"/>
              <a:t>Demand Side</a:t>
            </a:r>
            <a:endParaRPr lang="en-US" sz="6600"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129962" y="256030"/>
            <a:ext cx="1876973" cy="1076392"/>
          </a:xfrm>
          <a:prstGeom prst="rect">
            <a:avLst/>
          </a:prstGeom>
        </p:spPr>
      </p:pic>
    </p:spTree>
    <p:extLst>
      <p:ext uri="{BB962C8B-B14F-4D97-AF65-F5344CB8AC3E}">
        <p14:creationId xmlns:p14="http://schemas.microsoft.com/office/powerpoint/2010/main" val="324636219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smtClean="0"/>
              <a:t>Demand Side</a:t>
            </a:r>
            <a:endParaRPr lang="en-US" dirty="0"/>
          </a:p>
        </p:txBody>
      </p:sp>
      <p:sp>
        <p:nvSpPr>
          <p:cNvPr id="9" name="Text Placeholder 8"/>
          <p:cNvSpPr>
            <a:spLocks noGrp="1"/>
          </p:cNvSpPr>
          <p:nvPr>
            <p:ph type="subTitle" idx="4294967295"/>
          </p:nvPr>
        </p:nvSpPr>
        <p:spPr>
          <a:xfrm>
            <a:off x="621102" y="1807328"/>
            <a:ext cx="10774391" cy="3989623"/>
          </a:xfrm>
        </p:spPr>
        <p:txBody>
          <a:bodyPr>
            <a:normAutofit/>
          </a:bodyPr>
          <a:lstStyle/>
          <a:p>
            <a:pPr marL="457200" indent="-457200">
              <a:buFont typeface="Arial" panose="020B0604020202020204" pitchFamily="34" charset="0"/>
              <a:buChar char="•"/>
            </a:pPr>
            <a:r>
              <a:rPr lang="en-US" dirty="0" smtClean="0"/>
              <a:t>Building Demand</a:t>
            </a:r>
          </a:p>
          <a:p>
            <a:pPr marL="1143000" lvl="1" indent="-457200"/>
            <a:r>
              <a:rPr lang="en-US" dirty="0" smtClean="0"/>
              <a:t>In order to minimize our investment into renewables, ASU needs to make sure it’s buildings are running as efficiently as possible. </a:t>
            </a:r>
          </a:p>
          <a:p>
            <a:pPr marL="1143000" lvl="1" indent="-457200"/>
            <a:endParaRPr lang="en-US" dirty="0" smtClean="0"/>
          </a:p>
          <a:p>
            <a:pPr marL="1143000" lvl="1" indent="-457200"/>
            <a:r>
              <a:rPr lang="en-US" dirty="0" smtClean="0"/>
              <a:t>To date, the Energy Innovations group has achieved the following results by reducing building energy consumption:</a:t>
            </a:r>
          </a:p>
          <a:p>
            <a:pPr marL="1143000" lvl="1" indent="-457200"/>
            <a:endParaRPr lang="en-US" dirty="0" smtClean="0"/>
          </a:p>
          <a:p>
            <a:pPr lvl="3"/>
            <a:r>
              <a:rPr lang="en-US" dirty="0"/>
              <a:t>kWh saved annually</a:t>
            </a:r>
            <a:r>
              <a:rPr lang="en-US" dirty="0" smtClean="0"/>
              <a:t>:</a:t>
            </a:r>
            <a:r>
              <a:rPr lang="en-US" dirty="0"/>
              <a:t>	17,636,180 kWh / year</a:t>
            </a:r>
          </a:p>
          <a:p>
            <a:pPr lvl="3"/>
            <a:r>
              <a:rPr lang="en-US" dirty="0"/>
              <a:t>Dollars saved annually: 	$1,606,410 / year</a:t>
            </a:r>
          </a:p>
          <a:p>
            <a:pPr lvl="3"/>
            <a:r>
              <a:rPr lang="en-US" dirty="0"/>
              <a:t>Metric Tons CO2e saved:	~8,000 MTCO2e / year</a:t>
            </a:r>
          </a:p>
          <a:p>
            <a:pPr marL="1600200" lvl="2" indent="-457200"/>
            <a:endParaRPr lang="en-US" dirty="0" smtClean="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129962" y="256030"/>
            <a:ext cx="1876973" cy="1076392"/>
          </a:xfrm>
          <a:prstGeom prst="rect">
            <a:avLst/>
          </a:prstGeom>
        </p:spPr>
      </p:pic>
    </p:spTree>
    <p:extLst>
      <p:ext uri="{BB962C8B-B14F-4D97-AF65-F5344CB8AC3E}">
        <p14:creationId xmlns:p14="http://schemas.microsoft.com/office/powerpoint/2010/main" val="51652336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smtClean="0"/>
              <a:t>Demand Side</a:t>
            </a:r>
            <a:endParaRPr lang="en-US" dirty="0"/>
          </a:p>
        </p:txBody>
      </p:sp>
      <p:sp>
        <p:nvSpPr>
          <p:cNvPr id="9" name="Text Placeholder 8"/>
          <p:cNvSpPr>
            <a:spLocks noGrp="1"/>
          </p:cNvSpPr>
          <p:nvPr>
            <p:ph type="subTitle" idx="4294967295"/>
          </p:nvPr>
        </p:nvSpPr>
        <p:spPr>
          <a:xfrm>
            <a:off x="621102" y="1807328"/>
            <a:ext cx="10774391" cy="3989623"/>
          </a:xfrm>
        </p:spPr>
        <p:txBody>
          <a:bodyPr>
            <a:normAutofit/>
          </a:bodyPr>
          <a:lstStyle/>
          <a:p>
            <a:pPr marL="457200" indent="-457200"/>
            <a:r>
              <a:rPr lang="en-US" dirty="0" smtClean="0"/>
              <a:t>Steps for building evaluation:</a:t>
            </a:r>
          </a:p>
          <a:p>
            <a:pPr marL="1143000" lvl="1" indent="-457200"/>
            <a:r>
              <a:rPr lang="en-US" dirty="0"/>
              <a:t>Calculate </a:t>
            </a:r>
            <a:r>
              <a:rPr lang="en-US" dirty="0" smtClean="0"/>
              <a:t>a building’s </a:t>
            </a:r>
            <a:r>
              <a:rPr lang="en-US" dirty="0"/>
              <a:t>Energy Use Intensity </a:t>
            </a:r>
            <a:r>
              <a:rPr lang="en-US" dirty="0" smtClean="0"/>
              <a:t>(EUI)</a:t>
            </a:r>
            <a:endParaRPr lang="en-US" dirty="0"/>
          </a:p>
          <a:p>
            <a:pPr marL="1143000" lvl="1" indent="-457200"/>
            <a:r>
              <a:rPr lang="en-US" dirty="0" smtClean="0"/>
              <a:t>Review building metering and trend analysis</a:t>
            </a:r>
          </a:p>
          <a:p>
            <a:pPr marL="1600200" lvl="2" indent="-457200"/>
            <a:r>
              <a:rPr lang="en-US" dirty="0" smtClean="0"/>
              <a:t>ASU’s Energy Information System (Campus Metabolism)</a:t>
            </a:r>
          </a:p>
          <a:p>
            <a:pPr marL="1600200" lvl="2" indent="-457200"/>
            <a:r>
              <a:rPr lang="en-US" dirty="0" smtClean="0"/>
              <a:t>Building Automation Systems</a:t>
            </a:r>
          </a:p>
          <a:p>
            <a:pPr marL="1143000" lvl="1" indent="-457200"/>
            <a:r>
              <a:rPr lang="en-US" dirty="0" smtClean="0"/>
              <a:t>On-Site Building Evaluations</a:t>
            </a:r>
          </a:p>
          <a:p>
            <a:pPr marL="1600200" lvl="2" indent="-457200"/>
            <a:r>
              <a:rPr lang="en-US" dirty="0" smtClean="0"/>
              <a:t>Treasure Hunts</a:t>
            </a:r>
          </a:p>
          <a:p>
            <a:pPr marL="1600200" lvl="2" indent="-457200"/>
            <a:r>
              <a:rPr lang="en-US" dirty="0" smtClean="0"/>
              <a:t>ASHRAE Level 1,2,3 Audits</a:t>
            </a:r>
          </a:p>
          <a:p>
            <a:pPr marL="1600200" lvl="2" indent="-457200"/>
            <a:endParaRPr lang="en-US" dirty="0" smtClean="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129962" y="256030"/>
            <a:ext cx="1876973" cy="1076392"/>
          </a:xfrm>
          <a:prstGeom prst="rect">
            <a:avLst/>
          </a:prstGeom>
        </p:spPr>
      </p:pic>
    </p:spTree>
    <p:extLst>
      <p:ext uri="{BB962C8B-B14F-4D97-AF65-F5344CB8AC3E}">
        <p14:creationId xmlns:p14="http://schemas.microsoft.com/office/powerpoint/2010/main" val="384416971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smtClean="0"/>
              <a:t>Introduction</a:t>
            </a:r>
            <a:endParaRPr lang="en-US" dirty="0"/>
          </a:p>
        </p:txBody>
      </p:sp>
      <p:sp>
        <p:nvSpPr>
          <p:cNvPr id="9" name="Text Placeholder 8"/>
          <p:cNvSpPr>
            <a:spLocks noGrp="1"/>
          </p:cNvSpPr>
          <p:nvPr>
            <p:ph type="subTitle" idx="4294967295"/>
          </p:nvPr>
        </p:nvSpPr>
        <p:spPr>
          <a:xfrm>
            <a:off x="0" y="1610867"/>
            <a:ext cx="10515600" cy="4569271"/>
          </a:xfrm>
        </p:spPr>
        <p:txBody>
          <a:bodyPr>
            <a:normAutofit/>
          </a:bodyPr>
          <a:lstStyle/>
          <a:p>
            <a:pPr marL="457200" lvl="1" indent="0">
              <a:buNone/>
            </a:pPr>
            <a:r>
              <a:rPr lang="en-US" sz="3600" dirty="0" smtClean="0"/>
              <a:t>ASU’s Energy Innovations Group</a:t>
            </a:r>
            <a:endParaRPr lang="en-US" sz="3600" dirty="0" smtClean="0"/>
          </a:p>
          <a:p>
            <a:pPr marL="457200" lvl="1" indent="0">
              <a:buNone/>
            </a:pPr>
            <a:endParaRPr lang="en-US" dirty="0" smtClean="0"/>
          </a:p>
          <a:p>
            <a:pPr lvl="2"/>
            <a:r>
              <a:rPr lang="en-US" sz="2800" dirty="0" smtClean="0"/>
              <a:t>Founded in </a:t>
            </a:r>
            <a:r>
              <a:rPr lang="en-US" sz="2800" dirty="0" smtClean="0"/>
              <a:t>2015</a:t>
            </a:r>
          </a:p>
          <a:p>
            <a:pPr lvl="2"/>
            <a:endParaRPr lang="en-US" sz="3200" dirty="0" smtClean="0"/>
          </a:p>
          <a:p>
            <a:pPr lvl="2"/>
            <a:r>
              <a:rPr lang="en-US" sz="2800" dirty="0" smtClean="0"/>
              <a:t>Mission:</a:t>
            </a:r>
          </a:p>
          <a:p>
            <a:pPr lvl="3"/>
            <a:r>
              <a:rPr lang="en-US" sz="2400" dirty="0" smtClean="0"/>
              <a:t>Acquisition of renewable energy and generation assets</a:t>
            </a:r>
          </a:p>
          <a:p>
            <a:pPr lvl="3"/>
            <a:r>
              <a:rPr lang="en-US" sz="2400" dirty="0" smtClean="0"/>
              <a:t>On-Campus energy efficiency initiatives &amp; upgrades</a:t>
            </a:r>
          </a:p>
          <a:p>
            <a:pPr lvl="3"/>
            <a:r>
              <a:rPr lang="en-US" sz="2400" dirty="0" smtClean="0"/>
              <a:t>Innovative campus energy management projects</a:t>
            </a:r>
          </a:p>
          <a:p>
            <a:pPr lvl="3"/>
            <a:r>
              <a:rPr lang="en-US" sz="2400" dirty="0" smtClean="0"/>
              <a:t>Achieve ASU’s Climate Neutrality Goals</a:t>
            </a:r>
          </a:p>
          <a:p>
            <a:pPr marL="457200" lvl="1" indent="0">
              <a:buNone/>
            </a:pPr>
            <a:endParaRPr lang="en-US" sz="4400" dirty="0" smtClean="0"/>
          </a:p>
          <a:p>
            <a:pPr marL="457200" lvl="1" indent="0">
              <a:buNone/>
            </a:pPr>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129962" y="256030"/>
            <a:ext cx="1876973" cy="1076392"/>
          </a:xfrm>
          <a:prstGeom prst="rect">
            <a:avLst/>
          </a:prstGeom>
        </p:spPr>
      </p:pic>
    </p:spTree>
    <p:extLst>
      <p:ext uri="{BB962C8B-B14F-4D97-AF65-F5344CB8AC3E}">
        <p14:creationId xmlns:p14="http://schemas.microsoft.com/office/powerpoint/2010/main" val="400571503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Demand Side</a:t>
            </a:r>
          </a:p>
        </p:txBody>
      </p:sp>
      <p:sp>
        <p:nvSpPr>
          <p:cNvPr id="9" name="Text Placeholder 8"/>
          <p:cNvSpPr>
            <a:spLocks noGrp="1"/>
          </p:cNvSpPr>
          <p:nvPr>
            <p:ph type="subTitle" idx="4294967295"/>
          </p:nvPr>
        </p:nvSpPr>
        <p:spPr>
          <a:xfrm>
            <a:off x="577971" y="1807328"/>
            <a:ext cx="7884542" cy="3989623"/>
          </a:xfrm>
        </p:spPr>
        <p:txBody>
          <a:bodyPr>
            <a:normAutofit/>
          </a:bodyPr>
          <a:lstStyle/>
          <a:p>
            <a:r>
              <a:rPr lang="en-US" dirty="0"/>
              <a:t>1</a:t>
            </a:r>
            <a:r>
              <a:rPr lang="en-US" dirty="0" smtClean="0"/>
              <a:t>) Energy Use Intensity (EUI)</a:t>
            </a:r>
          </a:p>
          <a:p>
            <a:pPr lvl="2"/>
            <a:r>
              <a:rPr lang="en-US" sz="2400" dirty="0" smtClean="0"/>
              <a:t>The </a:t>
            </a:r>
            <a:r>
              <a:rPr lang="en-US" sz="2400" dirty="0"/>
              <a:t>lower the EUI, the better</a:t>
            </a:r>
          </a:p>
          <a:p>
            <a:pPr lvl="2"/>
            <a:r>
              <a:rPr lang="en-US" sz="2400" dirty="0"/>
              <a:t>It’s calculated by dividing the total energy consumed by the building in one year (measured in </a:t>
            </a:r>
            <a:r>
              <a:rPr lang="en-US" sz="2400" dirty="0" err="1"/>
              <a:t>kBTU</a:t>
            </a:r>
            <a:r>
              <a:rPr lang="en-US" sz="2400" dirty="0"/>
              <a:t>) by the total gross floor area of the building. </a:t>
            </a:r>
          </a:p>
          <a:p>
            <a:pPr lvl="3"/>
            <a:r>
              <a:rPr lang="en-US" dirty="0"/>
              <a:t>Utilities evaluated include Electric Usage, Natural Gas, and/or Chilled Water and Steam </a:t>
            </a:r>
            <a:r>
              <a:rPr lang="en-US" dirty="0" smtClean="0"/>
              <a:t>usage if </a:t>
            </a:r>
            <a:r>
              <a:rPr lang="en-US" dirty="0"/>
              <a:t>connected to a District Cooling/Heating system</a:t>
            </a:r>
          </a:p>
          <a:p>
            <a:endParaRPr lang="en-US" sz="4000"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129962" y="256030"/>
            <a:ext cx="1876973" cy="1076392"/>
          </a:xfrm>
          <a:prstGeom prst="rect">
            <a:avLst/>
          </a:prstGeom>
        </p:spPr>
      </p:pic>
      <p:pic>
        <p:nvPicPr>
          <p:cNvPr id="2" name="Picture 1"/>
          <p:cNvPicPr>
            <a:picLocks noChangeAspect="1"/>
          </p:cNvPicPr>
          <p:nvPr/>
        </p:nvPicPr>
        <p:blipFill>
          <a:blip r:embed="rId3"/>
          <a:stretch>
            <a:fillRect/>
          </a:stretch>
        </p:blipFill>
        <p:spPr>
          <a:xfrm>
            <a:off x="8462513" y="1807328"/>
            <a:ext cx="3352800" cy="3971925"/>
          </a:xfrm>
          <a:prstGeom prst="rect">
            <a:avLst/>
          </a:prstGeom>
        </p:spPr>
      </p:pic>
    </p:spTree>
    <p:extLst>
      <p:ext uri="{BB962C8B-B14F-4D97-AF65-F5344CB8AC3E}">
        <p14:creationId xmlns:p14="http://schemas.microsoft.com/office/powerpoint/2010/main" val="123084537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Demand Side</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129962" y="256030"/>
            <a:ext cx="1876973" cy="1076392"/>
          </a:xfrm>
          <a:prstGeom prst="rect">
            <a:avLst/>
          </a:prstGeom>
        </p:spPr>
      </p:pic>
      <p:pic>
        <p:nvPicPr>
          <p:cNvPr id="2" name="Picture 1"/>
          <p:cNvPicPr>
            <a:picLocks noChangeAspect="1"/>
          </p:cNvPicPr>
          <p:nvPr/>
        </p:nvPicPr>
        <p:blipFill>
          <a:blip r:embed="rId3"/>
          <a:stretch>
            <a:fillRect/>
          </a:stretch>
        </p:blipFill>
        <p:spPr>
          <a:xfrm>
            <a:off x="603953" y="1802921"/>
            <a:ext cx="10939663" cy="3925019"/>
          </a:xfrm>
          <a:prstGeom prst="rect">
            <a:avLst/>
          </a:prstGeom>
        </p:spPr>
      </p:pic>
    </p:spTree>
    <p:extLst>
      <p:ext uri="{BB962C8B-B14F-4D97-AF65-F5344CB8AC3E}">
        <p14:creationId xmlns:p14="http://schemas.microsoft.com/office/powerpoint/2010/main" val="305571760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smtClean="0"/>
              <a:t>Demand Side</a:t>
            </a:r>
            <a:endParaRPr lang="en-US" dirty="0"/>
          </a:p>
        </p:txBody>
      </p:sp>
      <p:sp>
        <p:nvSpPr>
          <p:cNvPr id="9" name="Text Placeholder 8"/>
          <p:cNvSpPr>
            <a:spLocks noGrp="1"/>
          </p:cNvSpPr>
          <p:nvPr>
            <p:ph type="subTitle" idx="4294967295"/>
          </p:nvPr>
        </p:nvSpPr>
        <p:spPr>
          <a:xfrm>
            <a:off x="508958" y="1807328"/>
            <a:ext cx="10440107" cy="3989623"/>
          </a:xfrm>
        </p:spPr>
        <p:txBody>
          <a:bodyPr>
            <a:normAutofit/>
          </a:bodyPr>
          <a:lstStyle/>
          <a:p>
            <a:r>
              <a:rPr lang="en-US" dirty="0"/>
              <a:t>2</a:t>
            </a:r>
            <a:r>
              <a:rPr lang="en-US" dirty="0" smtClean="0"/>
              <a:t>) Metering &amp; Trend Analysis</a:t>
            </a:r>
            <a:endParaRPr lang="en-US" dirty="0"/>
          </a:p>
          <a:p>
            <a:pPr lvl="1"/>
            <a:r>
              <a:rPr lang="en-US" dirty="0" smtClean="0"/>
              <a:t>ASU meters the electrical, chilled water and heating usage of most of its buildings</a:t>
            </a:r>
          </a:p>
          <a:p>
            <a:pPr lvl="1"/>
            <a:r>
              <a:rPr lang="en-US" dirty="0" smtClean="0"/>
              <a:t>Data is collected in 1min intervals in ASU’s Energy Information System (Also in Campus Metabolism)</a:t>
            </a:r>
            <a:endParaRPr lang="en-US" dirty="0"/>
          </a:p>
          <a:p>
            <a:pPr lvl="1"/>
            <a:r>
              <a:rPr lang="en-US" dirty="0" smtClean="0"/>
              <a:t>Any data needed that is not in the EIS can be requested from the local utility</a:t>
            </a:r>
          </a:p>
          <a:p>
            <a:pPr lvl="1"/>
            <a:r>
              <a:rPr lang="en-US" dirty="0" smtClean="0"/>
              <a:t>Identify opportunities from data and graph irregularities </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129962" y="256030"/>
            <a:ext cx="1876973" cy="1076392"/>
          </a:xfrm>
          <a:prstGeom prst="rect">
            <a:avLst/>
          </a:prstGeom>
        </p:spPr>
      </p:pic>
    </p:spTree>
    <p:extLst>
      <p:ext uri="{BB962C8B-B14F-4D97-AF65-F5344CB8AC3E}">
        <p14:creationId xmlns:p14="http://schemas.microsoft.com/office/powerpoint/2010/main" val="330122740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Demand Side</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129962" y="256030"/>
            <a:ext cx="1876973" cy="1076392"/>
          </a:xfrm>
          <a:prstGeom prst="rect">
            <a:avLst/>
          </a:prstGeom>
        </p:spPr>
      </p:pic>
      <p:pic>
        <p:nvPicPr>
          <p:cNvPr id="3" name="Picture 2"/>
          <p:cNvPicPr>
            <a:picLocks noChangeAspect="1"/>
          </p:cNvPicPr>
          <p:nvPr/>
        </p:nvPicPr>
        <p:blipFill>
          <a:blip r:embed="rId3"/>
          <a:stretch>
            <a:fillRect/>
          </a:stretch>
        </p:blipFill>
        <p:spPr>
          <a:xfrm>
            <a:off x="2101560" y="1846052"/>
            <a:ext cx="8270676" cy="4019910"/>
          </a:xfrm>
          <a:prstGeom prst="rect">
            <a:avLst/>
          </a:prstGeom>
        </p:spPr>
      </p:pic>
      <p:sp>
        <p:nvSpPr>
          <p:cNvPr id="2" name="Oval 1"/>
          <p:cNvSpPr/>
          <p:nvPr/>
        </p:nvSpPr>
        <p:spPr>
          <a:xfrm>
            <a:off x="6538823" y="3692105"/>
            <a:ext cx="638355" cy="638355"/>
          </a:xfrm>
          <a:prstGeom prst="ellipse">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3597777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Demand Side</a:t>
            </a:r>
          </a:p>
        </p:txBody>
      </p:sp>
      <p:sp>
        <p:nvSpPr>
          <p:cNvPr id="9" name="Text Placeholder 8"/>
          <p:cNvSpPr>
            <a:spLocks noGrp="1"/>
          </p:cNvSpPr>
          <p:nvPr>
            <p:ph type="subTitle" idx="4294967295"/>
          </p:nvPr>
        </p:nvSpPr>
        <p:spPr>
          <a:xfrm>
            <a:off x="517585" y="1682863"/>
            <a:ext cx="9713343" cy="4114089"/>
          </a:xfrm>
        </p:spPr>
        <p:txBody>
          <a:bodyPr>
            <a:normAutofit/>
          </a:bodyPr>
          <a:lstStyle/>
          <a:p>
            <a:r>
              <a:rPr lang="en-US" dirty="0"/>
              <a:t>3</a:t>
            </a:r>
            <a:r>
              <a:rPr lang="en-US" dirty="0" smtClean="0"/>
              <a:t>a) On-Site Evaluations</a:t>
            </a:r>
          </a:p>
          <a:p>
            <a:r>
              <a:rPr lang="en-US" sz="4000" dirty="0"/>
              <a:t>	</a:t>
            </a:r>
            <a:r>
              <a:rPr lang="en-US" sz="2000" dirty="0" smtClean="0"/>
              <a:t>- Employee Engaged Treasure Hunts</a:t>
            </a:r>
          </a:p>
          <a:p>
            <a:endParaRPr lang="en-US" sz="4000"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129962" y="256030"/>
            <a:ext cx="1876973" cy="1076392"/>
          </a:xfrm>
          <a:prstGeom prst="rect">
            <a:avLst/>
          </a:prstGeom>
        </p:spPr>
      </p:pic>
      <p:pic>
        <p:nvPicPr>
          <p:cNvPr id="2" name="Picture 1"/>
          <p:cNvPicPr>
            <a:picLocks noChangeAspect="1"/>
          </p:cNvPicPr>
          <p:nvPr/>
        </p:nvPicPr>
        <p:blipFill>
          <a:blip r:embed="rId3"/>
          <a:stretch>
            <a:fillRect/>
          </a:stretch>
        </p:blipFill>
        <p:spPr>
          <a:xfrm>
            <a:off x="7014303" y="1807328"/>
            <a:ext cx="3004139" cy="3989623"/>
          </a:xfrm>
          <a:prstGeom prst="rect">
            <a:avLst/>
          </a:prstGeom>
        </p:spPr>
      </p:pic>
      <p:pic>
        <p:nvPicPr>
          <p:cNvPr id="3" name="Picture 2"/>
          <p:cNvPicPr>
            <a:picLocks noChangeAspect="1"/>
          </p:cNvPicPr>
          <p:nvPr/>
        </p:nvPicPr>
        <p:blipFill>
          <a:blip r:embed="rId4"/>
          <a:stretch>
            <a:fillRect/>
          </a:stretch>
        </p:blipFill>
        <p:spPr>
          <a:xfrm>
            <a:off x="1578633" y="2990942"/>
            <a:ext cx="4347714" cy="2806009"/>
          </a:xfrm>
          <a:prstGeom prst="rect">
            <a:avLst/>
          </a:prstGeom>
        </p:spPr>
      </p:pic>
    </p:spTree>
    <p:extLst>
      <p:ext uri="{BB962C8B-B14F-4D97-AF65-F5344CB8AC3E}">
        <p14:creationId xmlns:p14="http://schemas.microsoft.com/office/powerpoint/2010/main" val="316082593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Demand Side</a:t>
            </a:r>
          </a:p>
        </p:txBody>
      </p:sp>
      <p:sp>
        <p:nvSpPr>
          <p:cNvPr id="9" name="Text Placeholder 8"/>
          <p:cNvSpPr>
            <a:spLocks noGrp="1"/>
          </p:cNvSpPr>
          <p:nvPr>
            <p:ph type="subTitle" idx="4294967295"/>
          </p:nvPr>
        </p:nvSpPr>
        <p:spPr>
          <a:xfrm>
            <a:off x="560717" y="1759789"/>
            <a:ext cx="10684457" cy="4037163"/>
          </a:xfrm>
        </p:spPr>
        <p:txBody>
          <a:bodyPr>
            <a:normAutofit lnSpcReduction="10000"/>
          </a:bodyPr>
          <a:lstStyle/>
          <a:p>
            <a:r>
              <a:rPr lang="en-US" dirty="0" smtClean="0"/>
              <a:t>3b) On-Site Evaluations</a:t>
            </a:r>
          </a:p>
          <a:p>
            <a:pPr marL="1143000" lvl="1" indent="-457200"/>
            <a:r>
              <a:rPr lang="en-US" sz="2800" dirty="0" smtClean="0"/>
              <a:t>ASHRAE Energy Audits</a:t>
            </a:r>
          </a:p>
          <a:p>
            <a:pPr marL="1600200" lvl="2" indent="-457200"/>
            <a:r>
              <a:rPr lang="en-US" sz="2400" b="1" u="sng" dirty="0" smtClean="0"/>
              <a:t>Level 1 </a:t>
            </a:r>
            <a:r>
              <a:rPr lang="en-US" sz="2400" dirty="0" smtClean="0"/>
              <a:t>– Walk-Through Analysis / Preliminary Audit</a:t>
            </a:r>
          </a:p>
          <a:p>
            <a:pPr marL="2057400" lvl="3" indent="-457200"/>
            <a:r>
              <a:rPr lang="en-US" sz="2200" dirty="0" smtClean="0"/>
              <a:t>Physical evaluation and inspection of opportunities</a:t>
            </a:r>
          </a:p>
          <a:p>
            <a:pPr marL="1600200" lvl="2" indent="-457200"/>
            <a:r>
              <a:rPr lang="en-US" sz="2400" b="1" u="sng" dirty="0" smtClean="0"/>
              <a:t>Level 2 </a:t>
            </a:r>
            <a:r>
              <a:rPr lang="en-US" sz="2400" dirty="0" smtClean="0"/>
              <a:t>– Energy Survey and Analysis</a:t>
            </a:r>
          </a:p>
          <a:p>
            <a:pPr marL="2057400" lvl="3" indent="-457200"/>
            <a:r>
              <a:rPr lang="en-US" sz="2200" dirty="0" smtClean="0"/>
              <a:t>Level 1 + Evaluation of billing and meter data</a:t>
            </a:r>
          </a:p>
          <a:p>
            <a:pPr marL="2057400" lvl="3" indent="-457200"/>
            <a:r>
              <a:rPr lang="en-US" sz="2200" dirty="0" smtClean="0"/>
              <a:t>Estimated costs and savings of potential ECMs</a:t>
            </a:r>
          </a:p>
          <a:p>
            <a:pPr marL="1600200" lvl="2" indent="-457200"/>
            <a:r>
              <a:rPr lang="en-US" sz="2400" b="1" u="sng" dirty="0" smtClean="0"/>
              <a:t>Level 3 </a:t>
            </a:r>
            <a:r>
              <a:rPr lang="en-US" sz="2400" dirty="0" smtClean="0"/>
              <a:t>– Investment Grade Audit (IGA)</a:t>
            </a:r>
          </a:p>
          <a:p>
            <a:pPr marL="2057400" lvl="3" indent="-457200"/>
            <a:r>
              <a:rPr lang="en-US" sz="2200" dirty="0" smtClean="0"/>
              <a:t>Level 1 and 2 + Additional onsite metering, energy calculations and modeling</a:t>
            </a:r>
          </a:p>
          <a:p>
            <a:pPr marL="2057400" lvl="3" indent="-457200"/>
            <a:r>
              <a:rPr lang="en-US" sz="2200" dirty="0" smtClean="0"/>
              <a:t>Firm costs and savings for actual ECMs</a:t>
            </a:r>
          </a:p>
          <a:p>
            <a:endParaRPr lang="en-US" sz="4000"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129962" y="256030"/>
            <a:ext cx="1876973" cy="1076392"/>
          </a:xfrm>
          <a:prstGeom prst="rect">
            <a:avLst/>
          </a:prstGeom>
        </p:spPr>
      </p:pic>
    </p:spTree>
    <p:extLst>
      <p:ext uri="{BB962C8B-B14F-4D97-AF65-F5344CB8AC3E}">
        <p14:creationId xmlns:p14="http://schemas.microsoft.com/office/powerpoint/2010/main" val="231733482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normAutofit/>
          </a:bodyPr>
          <a:lstStyle/>
          <a:p>
            <a:r>
              <a:rPr lang="en-US" dirty="0" smtClean="0"/>
              <a:t>Energy Conservation Measures</a:t>
            </a:r>
            <a:endParaRPr lang="en-US" dirty="0"/>
          </a:p>
        </p:txBody>
      </p:sp>
      <p:sp>
        <p:nvSpPr>
          <p:cNvPr id="9" name="Text Placeholder 8"/>
          <p:cNvSpPr>
            <a:spLocks noGrp="1"/>
          </p:cNvSpPr>
          <p:nvPr>
            <p:ph type="subTitle" idx="4294967295"/>
          </p:nvPr>
        </p:nvSpPr>
        <p:spPr>
          <a:xfrm>
            <a:off x="198408" y="1807329"/>
            <a:ext cx="11887895" cy="3961174"/>
          </a:xfrm>
        </p:spPr>
        <p:txBody>
          <a:bodyPr numCol="3">
            <a:normAutofit fontScale="47500" lnSpcReduction="20000"/>
          </a:bodyPr>
          <a:lstStyle/>
          <a:p>
            <a:pPr lvl="0"/>
            <a:r>
              <a:rPr lang="en-US" dirty="0" smtClean="0"/>
              <a:t>Lighting/LED </a:t>
            </a:r>
            <a:r>
              <a:rPr lang="en-US" dirty="0"/>
              <a:t>Upgrades</a:t>
            </a:r>
          </a:p>
          <a:p>
            <a:pPr lvl="1"/>
            <a:r>
              <a:rPr lang="en-US" dirty="0"/>
              <a:t>Occupancy Sensors &amp; controls</a:t>
            </a:r>
          </a:p>
          <a:p>
            <a:pPr lvl="0"/>
            <a:r>
              <a:rPr lang="en-US" dirty="0"/>
              <a:t>DDC Retrofits (Pneumatic to DDC)</a:t>
            </a:r>
          </a:p>
          <a:p>
            <a:pPr lvl="1"/>
            <a:r>
              <a:rPr lang="en-US" dirty="0"/>
              <a:t>Remove air compressors</a:t>
            </a:r>
          </a:p>
          <a:p>
            <a:pPr lvl="0"/>
            <a:r>
              <a:rPr lang="en-US" dirty="0"/>
              <a:t>DDC Sequence improvements</a:t>
            </a:r>
          </a:p>
          <a:p>
            <a:pPr lvl="0"/>
            <a:r>
              <a:rPr lang="en-US" dirty="0"/>
              <a:t>DDC repairs (Actuators, VAVs, etc.)</a:t>
            </a:r>
          </a:p>
          <a:p>
            <a:pPr lvl="0"/>
            <a:r>
              <a:rPr lang="en-US" dirty="0"/>
              <a:t>CHW / HW Valves</a:t>
            </a:r>
          </a:p>
          <a:p>
            <a:pPr lvl="1"/>
            <a:r>
              <a:rPr lang="en-US" dirty="0"/>
              <a:t>3-way valves to 2-way valves</a:t>
            </a:r>
          </a:p>
          <a:p>
            <a:pPr lvl="1"/>
            <a:r>
              <a:rPr lang="en-US" dirty="0"/>
              <a:t>Energy Valves or PICV</a:t>
            </a:r>
          </a:p>
          <a:p>
            <a:pPr lvl="0"/>
            <a:r>
              <a:rPr lang="en-US" dirty="0"/>
              <a:t>VFD’s (Pumps, AHU’s, Chillers, etc.)</a:t>
            </a:r>
          </a:p>
          <a:p>
            <a:pPr lvl="0"/>
            <a:r>
              <a:rPr lang="en-US" dirty="0"/>
              <a:t>EC Motors / Motor Sizing</a:t>
            </a:r>
          </a:p>
          <a:p>
            <a:pPr lvl="1"/>
            <a:r>
              <a:rPr lang="en-US" dirty="0"/>
              <a:t>Pumps</a:t>
            </a:r>
          </a:p>
          <a:p>
            <a:pPr lvl="1"/>
            <a:r>
              <a:rPr lang="en-US" dirty="0"/>
              <a:t>AHU’s</a:t>
            </a:r>
          </a:p>
          <a:p>
            <a:pPr lvl="1"/>
            <a:r>
              <a:rPr lang="en-US" dirty="0"/>
              <a:t>Etc.</a:t>
            </a:r>
          </a:p>
          <a:p>
            <a:pPr lvl="0"/>
            <a:r>
              <a:rPr lang="en-US" dirty="0" smtClean="0"/>
              <a:t>Smart Motors</a:t>
            </a:r>
          </a:p>
          <a:p>
            <a:pPr lvl="0"/>
            <a:r>
              <a:rPr lang="en-US" dirty="0" smtClean="0"/>
              <a:t>Fan </a:t>
            </a:r>
            <a:r>
              <a:rPr lang="en-US" dirty="0"/>
              <a:t>Walls</a:t>
            </a:r>
          </a:p>
          <a:p>
            <a:pPr lvl="0"/>
            <a:r>
              <a:rPr lang="en-US" dirty="0" smtClean="0"/>
              <a:t>Duct sealing</a:t>
            </a:r>
          </a:p>
          <a:p>
            <a:pPr lvl="0"/>
            <a:r>
              <a:rPr lang="en-US" dirty="0" smtClean="0"/>
              <a:t>Notched </a:t>
            </a:r>
            <a:r>
              <a:rPr lang="en-US" dirty="0"/>
              <a:t>belts and new sheaves	</a:t>
            </a:r>
          </a:p>
          <a:p>
            <a:pPr lvl="0"/>
            <a:r>
              <a:rPr lang="en-US" dirty="0"/>
              <a:t>Use of Economizers</a:t>
            </a:r>
          </a:p>
          <a:p>
            <a:pPr lvl="0"/>
            <a:r>
              <a:rPr lang="en-US" dirty="0"/>
              <a:t>Displacement Ventilation Systems</a:t>
            </a:r>
          </a:p>
          <a:p>
            <a:pPr lvl="0"/>
            <a:r>
              <a:rPr lang="en-US" dirty="0"/>
              <a:t>Indirect Evaporative Cooling</a:t>
            </a:r>
          </a:p>
          <a:p>
            <a:pPr lvl="1"/>
            <a:r>
              <a:rPr lang="en-US" dirty="0"/>
              <a:t>Climate Wizard</a:t>
            </a:r>
          </a:p>
          <a:p>
            <a:pPr lvl="0"/>
            <a:r>
              <a:rPr lang="en-US" dirty="0"/>
              <a:t>VRF (VRV)</a:t>
            </a:r>
          </a:p>
          <a:p>
            <a:pPr lvl="0"/>
            <a:r>
              <a:rPr lang="en-US" dirty="0"/>
              <a:t>Fan Walls</a:t>
            </a:r>
          </a:p>
          <a:p>
            <a:pPr lvl="0"/>
            <a:r>
              <a:rPr lang="en-US" dirty="0"/>
              <a:t>Chilled Beams</a:t>
            </a:r>
          </a:p>
          <a:p>
            <a:pPr lvl="0"/>
            <a:r>
              <a:rPr lang="en-US" dirty="0"/>
              <a:t>Plasma in the </a:t>
            </a:r>
            <a:r>
              <a:rPr lang="en-US" dirty="0" smtClean="0"/>
              <a:t>airstream (Ionization)</a:t>
            </a:r>
            <a:endParaRPr lang="en-US" dirty="0"/>
          </a:p>
          <a:p>
            <a:pPr lvl="1"/>
            <a:r>
              <a:rPr lang="en-US" dirty="0"/>
              <a:t>Outside air setback</a:t>
            </a:r>
          </a:p>
          <a:p>
            <a:pPr lvl="0"/>
            <a:r>
              <a:rPr lang="en-US" dirty="0"/>
              <a:t>Building Envelope</a:t>
            </a:r>
          </a:p>
          <a:p>
            <a:pPr lvl="1"/>
            <a:r>
              <a:rPr lang="en-US" dirty="0"/>
              <a:t>Window Film</a:t>
            </a:r>
          </a:p>
          <a:p>
            <a:pPr lvl="1"/>
            <a:r>
              <a:rPr lang="en-US" dirty="0" smtClean="0"/>
              <a:t>Dynamic Glass</a:t>
            </a:r>
            <a:endParaRPr lang="en-US" dirty="0"/>
          </a:p>
          <a:p>
            <a:pPr lvl="1"/>
            <a:r>
              <a:rPr lang="en-US" dirty="0"/>
              <a:t>Insulation</a:t>
            </a:r>
          </a:p>
          <a:p>
            <a:pPr lvl="1"/>
            <a:r>
              <a:rPr lang="en-US" dirty="0"/>
              <a:t>Roofing</a:t>
            </a:r>
          </a:p>
          <a:p>
            <a:pPr lvl="1"/>
            <a:r>
              <a:rPr lang="en-US" dirty="0"/>
              <a:t>Phase Change Material (PCM)</a:t>
            </a:r>
          </a:p>
          <a:p>
            <a:pPr lvl="0"/>
            <a:r>
              <a:rPr lang="en-US" dirty="0"/>
              <a:t>DX Coatings – renew coils, solar </a:t>
            </a:r>
            <a:r>
              <a:rPr lang="en-US" dirty="0" smtClean="0"/>
              <a:t>rejection</a:t>
            </a:r>
            <a:r>
              <a:rPr lang="en-US" u="sng" dirty="0" smtClean="0">
                <a:hlinkClick r:id="rId2"/>
              </a:rPr>
              <a:t>/</a:t>
            </a:r>
            <a:endParaRPr lang="en-US" dirty="0" smtClean="0"/>
          </a:p>
          <a:p>
            <a:pPr lvl="0"/>
            <a:r>
              <a:rPr lang="en-US" dirty="0" smtClean="0"/>
              <a:t>Steam Traps</a:t>
            </a:r>
          </a:p>
          <a:p>
            <a:pPr lvl="0"/>
            <a:r>
              <a:rPr lang="en-US" dirty="0" smtClean="0"/>
              <a:t>Water </a:t>
            </a:r>
            <a:r>
              <a:rPr lang="en-US" dirty="0"/>
              <a:t>Fixture Upgrades – Low Flow</a:t>
            </a:r>
          </a:p>
          <a:p>
            <a:pPr lvl="0"/>
            <a:r>
              <a:rPr lang="en-US" dirty="0"/>
              <a:t>Building Optimization – BuildingIQ?</a:t>
            </a:r>
          </a:p>
          <a:p>
            <a:pPr lvl="0"/>
            <a:r>
              <a:rPr lang="en-US" dirty="0" smtClean="0"/>
              <a:t>Continuous </a:t>
            </a:r>
            <a:r>
              <a:rPr lang="en-US" dirty="0"/>
              <a:t>Commissioning</a:t>
            </a:r>
          </a:p>
          <a:p>
            <a:pPr lvl="0"/>
            <a:r>
              <a:rPr lang="en-US" dirty="0" smtClean="0"/>
              <a:t>Fault Detection and Diagnostics</a:t>
            </a:r>
          </a:p>
          <a:p>
            <a:pPr lvl="0"/>
            <a:r>
              <a:rPr lang="en-US" dirty="0" smtClean="0"/>
              <a:t>Renewables </a:t>
            </a:r>
            <a:r>
              <a:rPr lang="en-US" dirty="0"/>
              <a:t>– i.e. Solar?</a:t>
            </a:r>
          </a:p>
          <a:p>
            <a:pPr lvl="0"/>
            <a:r>
              <a:rPr lang="en-US" dirty="0" err="1"/>
              <a:t>eTemp</a:t>
            </a:r>
            <a:r>
              <a:rPr lang="en-US" dirty="0"/>
              <a:t> </a:t>
            </a:r>
            <a:r>
              <a:rPr lang="en-US" dirty="0" smtClean="0"/>
              <a:t>(</a:t>
            </a:r>
          </a:p>
          <a:p>
            <a:pPr lvl="0"/>
            <a:r>
              <a:rPr lang="en-US" dirty="0" smtClean="0"/>
              <a:t>Fume </a:t>
            </a:r>
            <a:r>
              <a:rPr lang="en-US" dirty="0"/>
              <a:t>Hoods – Constant Volume to Variable</a:t>
            </a:r>
          </a:p>
          <a:p>
            <a:pPr lvl="0"/>
            <a:r>
              <a:rPr lang="en-US" dirty="0"/>
              <a:t>Run-Around Loops on outside air </a:t>
            </a:r>
            <a:r>
              <a:rPr lang="en-US" dirty="0" smtClean="0"/>
              <a:t>intake</a:t>
            </a:r>
          </a:p>
          <a:p>
            <a:pPr lvl="0"/>
            <a:r>
              <a:rPr lang="en-US" dirty="0" smtClean="0"/>
              <a:t>Efficient Chiller Upgrades / Replacements</a:t>
            </a:r>
            <a:endParaRPr lang="en-US" dirty="0"/>
          </a:p>
          <a:p>
            <a:r>
              <a:rPr lang="en-US" dirty="0"/>
              <a:t>Boiler efficiency</a:t>
            </a:r>
          </a:p>
          <a:p>
            <a:pPr lvl="0"/>
            <a:r>
              <a:rPr lang="en-US" dirty="0" smtClean="0"/>
              <a:t>Exhaust </a:t>
            </a:r>
            <a:r>
              <a:rPr lang="en-US" dirty="0"/>
              <a:t>fans</a:t>
            </a:r>
          </a:p>
          <a:p>
            <a:pPr lvl="1"/>
            <a:r>
              <a:rPr lang="en-US" dirty="0"/>
              <a:t>VFD</a:t>
            </a:r>
          </a:p>
          <a:p>
            <a:pPr lvl="1"/>
            <a:r>
              <a:rPr lang="en-US" dirty="0"/>
              <a:t>Modulating vanes</a:t>
            </a:r>
          </a:p>
          <a:p>
            <a:pPr lvl="1"/>
            <a:r>
              <a:rPr lang="en-US" dirty="0" smtClean="0"/>
              <a:t>Sequences</a:t>
            </a:r>
          </a:p>
          <a:p>
            <a:r>
              <a:rPr lang="en-US" dirty="0" smtClean="0"/>
              <a:t>Etc…</a:t>
            </a:r>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29962" y="256030"/>
            <a:ext cx="1876973" cy="1076392"/>
          </a:xfrm>
          <a:prstGeom prst="rect">
            <a:avLst/>
          </a:prstGeom>
        </p:spPr>
      </p:pic>
    </p:spTree>
    <p:extLst>
      <p:ext uri="{BB962C8B-B14F-4D97-AF65-F5344CB8AC3E}">
        <p14:creationId xmlns:p14="http://schemas.microsoft.com/office/powerpoint/2010/main" val="194424116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normAutofit/>
          </a:bodyPr>
          <a:lstStyle/>
          <a:p>
            <a:r>
              <a:rPr lang="en-US" dirty="0" smtClean="0"/>
              <a:t>Demand Side Partners</a:t>
            </a:r>
            <a:endParaRPr lang="en-US" dirty="0"/>
          </a:p>
        </p:txBody>
      </p:sp>
      <p:sp>
        <p:nvSpPr>
          <p:cNvPr id="9" name="Text Placeholder 8"/>
          <p:cNvSpPr>
            <a:spLocks noGrp="1"/>
          </p:cNvSpPr>
          <p:nvPr>
            <p:ph type="subTitle" idx="4294967295"/>
          </p:nvPr>
        </p:nvSpPr>
        <p:spPr>
          <a:xfrm>
            <a:off x="1410511" y="1807329"/>
            <a:ext cx="9795202" cy="3659616"/>
          </a:xfrm>
        </p:spPr>
        <p:txBody>
          <a:bodyPr numCol="2">
            <a:normAutofit/>
          </a:bodyPr>
          <a:lstStyle/>
          <a:p>
            <a:pPr marL="457200" lvl="0" indent="-457200">
              <a:buFont typeface="Arial" panose="020B0604020202020204" pitchFamily="34" charset="0"/>
              <a:buChar char="•"/>
            </a:pPr>
            <a:r>
              <a:rPr lang="en-US" dirty="0" smtClean="0"/>
              <a:t>Trane</a:t>
            </a:r>
          </a:p>
          <a:p>
            <a:pPr marL="457200" lvl="0" indent="-457200">
              <a:buFont typeface="Arial" panose="020B0604020202020204" pitchFamily="34" charset="0"/>
              <a:buChar char="•"/>
            </a:pPr>
            <a:r>
              <a:rPr lang="en-US" dirty="0" smtClean="0"/>
              <a:t>McKinstry</a:t>
            </a:r>
          </a:p>
          <a:p>
            <a:pPr marL="457200" lvl="0" indent="-457200">
              <a:buFont typeface="Arial" panose="020B0604020202020204" pitchFamily="34" charset="0"/>
              <a:buChar char="•"/>
            </a:pPr>
            <a:r>
              <a:rPr lang="en-US" dirty="0" smtClean="0"/>
              <a:t>Climatec</a:t>
            </a:r>
          </a:p>
          <a:p>
            <a:pPr marL="457200" lvl="0" indent="-457200">
              <a:buFont typeface="Arial" panose="020B0604020202020204" pitchFamily="34" charset="0"/>
              <a:buChar char="•"/>
            </a:pPr>
            <a:r>
              <a:rPr lang="en-US" dirty="0" smtClean="0"/>
              <a:t>Ameresco</a:t>
            </a:r>
          </a:p>
          <a:p>
            <a:pPr marL="457200" lvl="0" indent="-457200">
              <a:buFont typeface="Arial" panose="020B0604020202020204" pitchFamily="34" charset="0"/>
              <a:buChar char="•"/>
            </a:pPr>
            <a:r>
              <a:rPr lang="en-US" dirty="0" smtClean="0"/>
              <a:t>Honeywell</a:t>
            </a:r>
          </a:p>
          <a:p>
            <a:pPr marL="457200" lvl="0" indent="-457200">
              <a:buFont typeface="Arial" panose="020B0604020202020204" pitchFamily="34" charset="0"/>
              <a:buChar char="•"/>
            </a:pPr>
            <a:r>
              <a:rPr lang="en-US" dirty="0" smtClean="0"/>
              <a:t>Wendel</a:t>
            </a:r>
          </a:p>
          <a:p>
            <a:pPr marL="457200" lvl="0" indent="-457200">
              <a:buFont typeface="Arial" panose="020B0604020202020204" pitchFamily="34" charset="0"/>
              <a:buChar char="•"/>
            </a:pPr>
            <a:r>
              <a:rPr lang="en-US" dirty="0" smtClean="0"/>
              <a:t>JCI</a:t>
            </a:r>
          </a:p>
          <a:p>
            <a:pPr marL="457200" lvl="0" indent="-457200">
              <a:buFont typeface="Arial" panose="020B0604020202020204" pitchFamily="34" charset="0"/>
              <a:buChar char="•"/>
            </a:pPr>
            <a:r>
              <a:rPr lang="en-US" dirty="0" smtClean="0"/>
              <a:t>McCarthy</a:t>
            </a:r>
          </a:p>
          <a:p>
            <a:pPr marL="457200" lvl="0" indent="-457200">
              <a:buFont typeface="Arial" panose="020B0604020202020204" pitchFamily="34" charset="0"/>
              <a:buChar char="•"/>
            </a:pPr>
            <a:r>
              <a:rPr lang="en-US" dirty="0" smtClean="0"/>
              <a:t>Wilson Electric</a:t>
            </a:r>
          </a:p>
          <a:p>
            <a:pPr marL="457200" lvl="0" indent="-457200">
              <a:buFont typeface="Arial" panose="020B0604020202020204" pitchFamily="34" charset="0"/>
              <a:buChar char="•"/>
            </a:pPr>
            <a:r>
              <a:rPr lang="en-US" dirty="0" smtClean="0"/>
              <a:t>Siemens</a:t>
            </a:r>
          </a:p>
          <a:p>
            <a:pPr marL="457200" lvl="0" indent="-457200">
              <a:buFont typeface="Arial" panose="020B0604020202020204" pitchFamily="34" charset="0"/>
              <a:buChar char="•"/>
            </a:pPr>
            <a:r>
              <a:rPr lang="en-US" dirty="0" smtClean="0"/>
              <a:t>Various Engineering Firms</a:t>
            </a:r>
          </a:p>
          <a:p>
            <a:pPr marL="457200" lvl="0" indent="-457200">
              <a:buFont typeface="Arial" panose="020B0604020202020204" pitchFamily="34" charset="0"/>
              <a:buChar char="•"/>
            </a:pPr>
            <a:r>
              <a:rPr lang="en-US" dirty="0" err="1" smtClean="0"/>
              <a:t>SolarThermix</a:t>
            </a:r>
            <a:endParaRPr lang="en-US" dirty="0" smtClean="0"/>
          </a:p>
          <a:p>
            <a:pPr marL="457200" lvl="0" indent="-457200">
              <a:buFont typeface="Arial" panose="020B0604020202020204" pitchFamily="34" charset="0"/>
              <a:buChar char="•"/>
            </a:pPr>
            <a:r>
              <a:rPr lang="en-US" dirty="0" err="1" smtClean="0"/>
              <a:t>PermaFrost</a:t>
            </a:r>
            <a:endParaRPr lang="en-US" dirty="0" smtClean="0"/>
          </a:p>
          <a:p>
            <a:pPr marL="457200" lvl="0" indent="-457200">
              <a:buFont typeface="Arial" panose="020B0604020202020204" pitchFamily="34" charset="0"/>
              <a:buChar char="•"/>
            </a:pPr>
            <a:r>
              <a:rPr lang="en-US" dirty="0" err="1" smtClean="0"/>
              <a:t>Hitatchi</a:t>
            </a:r>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129962" y="256030"/>
            <a:ext cx="1876973" cy="1076392"/>
          </a:xfrm>
          <a:prstGeom prst="rect">
            <a:avLst/>
          </a:prstGeom>
        </p:spPr>
      </p:pic>
    </p:spTree>
    <p:extLst>
      <p:ext uri="{BB962C8B-B14F-4D97-AF65-F5344CB8AC3E}">
        <p14:creationId xmlns:p14="http://schemas.microsoft.com/office/powerpoint/2010/main" val="307703709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1018307" y="2925647"/>
            <a:ext cx="2055686" cy="822551"/>
          </a:xfrm>
        </p:spPr>
        <p:txBody>
          <a:bodyPr/>
          <a:lstStyle/>
          <a:p>
            <a:r>
              <a:rPr lang="en-US" b="0" dirty="0" smtClean="0"/>
              <a:t>SIRF</a:t>
            </a:r>
            <a:endParaRPr lang="en-US" b="0"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129962" y="256030"/>
            <a:ext cx="1876973" cy="1076392"/>
          </a:xfrm>
          <a:prstGeom prst="rect">
            <a:avLst/>
          </a:prstGeom>
        </p:spPr>
      </p:pic>
      <p:pic>
        <p:nvPicPr>
          <p:cNvPr id="3" name="Picture 2"/>
          <p:cNvPicPr>
            <a:picLocks noChangeAspect="1"/>
          </p:cNvPicPr>
          <p:nvPr/>
        </p:nvPicPr>
        <p:blipFill>
          <a:blip r:embed="rId3"/>
          <a:stretch>
            <a:fillRect/>
          </a:stretch>
        </p:blipFill>
        <p:spPr>
          <a:xfrm>
            <a:off x="5870872" y="4611970"/>
            <a:ext cx="1847850" cy="1924050"/>
          </a:xfrm>
          <a:prstGeom prst="rect">
            <a:avLst/>
          </a:prstGeom>
        </p:spPr>
      </p:pic>
      <p:pic>
        <p:nvPicPr>
          <p:cNvPr id="5" name="Picture 4"/>
          <p:cNvPicPr>
            <a:picLocks noChangeAspect="1"/>
          </p:cNvPicPr>
          <p:nvPr/>
        </p:nvPicPr>
        <p:blipFill>
          <a:blip r:embed="rId3"/>
          <a:stretch>
            <a:fillRect/>
          </a:stretch>
        </p:blipFill>
        <p:spPr>
          <a:xfrm>
            <a:off x="5836506" y="185248"/>
            <a:ext cx="1847850" cy="1924050"/>
          </a:xfrm>
          <a:prstGeom prst="rect">
            <a:avLst/>
          </a:prstGeom>
        </p:spPr>
      </p:pic>
      <p:sp>
        <p:nvSpPr>
          <p:cNvPr id="9" name="Text Placeholder 8"/>
          <p:cNvSpPr>
            <a:spLocks noGrp="1"/>
          </p:cNvSpPr>
          <p:nvPr>
            <p:ph type="body" sz="quarter" idx="14"/>
          </p:nvPr>
        </p:nvSpPr>
        <p:spPr>
          <a:xfrm>
            <a:off x="5967369" y="1614948"/>
            <a:ext cx="4810877" cy="4562116"/>
          </a:xfrm>
        </p:spPr>
        <p:txBody>
          <a:bodyPr>
            <a:normAutofit/>
          </a:bodyPr>
          <a:lstStyle/>
          <a:p>
            <a:pPr marL="457200" lvl="1" indent="0">
              <a:buNone/>
            </a:pPr>
            <a:endParaRPr lang="en-US" sz="1600" dirty="0" smtClean="0"/>
          </a:p>
          <a:p>
            <a:pPr marL="457200" lvl="1" indent="0">
              <a:buNone/>
            </a:pPr>
            <a:r>
              <a:rPr lang="en-US" sz="4800" dirty="0" smtClean="0"/>
              <a:t>Sustainability</a:t>
            </a:r>
          </a:p>
          <a:p>
            <a:pPr marL="457200" lvl="1" indent="0">
              <a:buNone/>
            </a:pPr>
            <a:r>
              <a:rPr lang="en-US" sz="4800" dirty="0" smtClean="0"/>
              <a:t>Initiatives</a:t>
            </a:r>
          </a:p>
          <a:p>
            <a:pPr marL="457200" lvl="1" indent="0">
              <a:buNone/>
            </a:pPr>
            <a:r>
              <a:rPr lang="en-US" sz="4800" dirty="0" smtClean="0"/>
              <a:t>Revolving</a:t>
            </a:r>
          </a:p>
          <a:p>
            <a:pPr marL="457200" lvl="1" indent="0">
              <a:buNone/>
            </a:pPr>
            <a:r>
              <a:rPr lang="en-US" sz="4800" dirty="0" smtClean="0"/>
              <a:t>Fund</a:t>
            </a:r>
          </a:p>
          <a:p>
            <a:pPr marL="457200" lvl="1" indent="0">
              <a:buNone/>
            </a:pPr>
            <a:endParaRPr lang="en-US" sz="3000" dirty="0"/>
          </a:p>
          <a:p>
            <a:pPr marL="457200" lvl="1" indent="0">
              <a:buNone/>
            </a:pPr>
            <a:endParaRPr lang="en-US" sz="3200" dirty="0" smtClean="0"/>
          </a:p>
          <a:p>
            <a:pPr marL="457200" lvl="1" indent="0">
              <a:buNone/>
            </a:pPr>
            <a:endParaRPr lang="en-US" dirty="0"/>
          </a:p>
        </p:txBody>
      </p:sp>
      <p:pic>
        <p:nvPicPr>
          <p:cNvPr id="6" name="Picture 5"/>
          <p:cNvPicPr>
            <a:picLocks noChangeAspect="1"/>
          </p:cNvPicPr>
          <p:nvPr/>
        </p:nvPicPr>
        <p:blipFill>
          <a:blip r:embed="rId4"/>
          <a:stretch>
            <a:fillRect/>
          </a:stretch>
        </p:blipFill>
        <p:spPr>
          <a:xfrm>
            <a:off x="3534750" y="567982"/>
            <a:ext cx="2844318" cy="5773834"/>
          </a:xfrm>
          <a:prstGeom prst="rect">
            <a:avLst/>
          </a:prstGeom>
        </p:spPr>
      </p:pic>
      <p:pic>
        <p:nvPicPr>
          <p:cNvPr id="7" name="Picture 6"/>
          <p:cNvPicPr>
            <a:picLocks noChangeAspect="1"/>
          </p:cNvPicPr>
          <p:nvPr/>
        </p:nvPicPr>
        <p:blipFill>
          <a:blip r:embed="rId5"/>
          <a:stretch>
            <a:fillRect/>
          </a:stretch>
        </p:blipFill>
        <p:spPr>
          <a:xfrm>
            <a:off x="4419292" y="23323"/>
            <a:ext cx="2571750" cy="323850"/>
          </a:xfrm>
          <a:prstGeom prst="rect">
            <a:avLst/>
          </a:prstGeom>
        </p:spPr>
      </p:pic>
    </p:spTree>
    <p:extLst>
      <p:ext uri="{BB962C8B-B14F-4D97-AF65-F5344CB8AC3E}">
        <p14:creationId xmlns:p14="http://schemas.microsoft.com/office/powerpoint/2010/main" val="127477924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smtClean="0"/>
              <a:t>SIRF</a:t>
            </a:r>
            <a:endParaRPr lang="en-US" dirty="0"/>
          </a:p>
        </p:txBody>
      </p:sp>
      <p:sp>
        <p:nvSpPr>
          <p:cNvPr id="9" name="Text Placeholder 8"/>
          <p:cNvSpPr>
            <a:spLocks noGrp="1"/>
          </p:cNvSpPr>
          <p:nvPr>
            <p:ph type="subTitle" idx="4294967295"/>
          </p:nvPr>
        </p:nvSpPr>
        <p:spPr>
          <a:xfrm>
            <a:off x="853618" y="1596230"/>
            <a:ext cx="10515600" cy="4569271"/>
          </a:xfrm>
        </p:spPr>
        <p:txBody>
          <a:bodyPr>
            <a:normAutofit/>
          </a:bodyPr>
          <a:lstStyle/>
          <a:p>
            <a:pPr lvl="1"/>
            <a:endParaRPr lang="en-US" b="1" dirty="0" smtClean="0"/>
          </a:p>
          <a:p>
            <a:pPr lvl="1"/>
            <a:r>
              <a:rPr lang="en-US" b="1" dirty="0" smtClean="0"/>
              <a:t>Tier 1:</a:t>
            </a:r>
            <a:r>
              <a:rPr lang="en-US" sz="1800" b="1" dirty="0" smtClean="0"/>
              <a:t>	</a:t>
            </a:r>
          </a:p>
          <a:p>
            <a:pPr lvl="2"/>
            <a:r>
              <a:rPr lang="en-US" sz="1600" dirty="0" smtClean="0"/>
              <a:t>Smaller </a:t>
            </a:r>
            <a:r>
              <a:rPr lang="en-US" sz="1600" dirty="0"/>
              <a:t>projects that are designed to build a campus sustainability culture and promote student engagement. A small funding pool is set aside each year to award grants of up to $5,000, and is overseen by the director of Sustainability Practices at ASU and SIRF committee member</a:t>
            </a:r>
            <a:r>
              <a:rPr lang="en-US" sz="1600" dirty="0" smtClean="0"/>
              <a:t>.</a:t>
            </a:r>
          </a:p>
          <a:p>
            <a:pPr lvl="1"/>
            <a:r>
              <a:rPr lang="en-US" b="1" dirty="0" smtClean="0"/>
              <a:t>Tier 2:</a:t>
            </a:r>
            <a:r>
              <a:rPr lang="en-US" sz="1800" b="1" dirty="0" smtClean="0"/>
              <a:t>	</a:t>
            </a:r>
          </a:p>
          <a:p>
            <a:pPr lvl="2"/>
            <a:r>
              <a:rPr lang="en-US" sz="1600" dirty="0" smtClean="0"/>
              <a:t>Medium-scale</a:t>
            </a:r>
            <a:r>
              <a:rPr lang="en-US" sz="1600" dirty="0"/>
              <a:t>, capital-improvement initiatives that return a project’s costs within 6 years or less. These loans are ideal for departments that need to upgrade or renovate space and equipment to improve efficiency and reduce carbon emissions, and require that the department match-fund the proposed investment as well as share in the return generated</a:t>
            </a:r>
            <a:r>
              <a:rPr lang="en-US" sz="1600" dirty="0" smtClean="0"/>
              <a:t>.</a:t>
            </a:r>
          </a:p>
          <a:p>
            <a:pPr lvl="1"/>
            <a:r>
              <a:rPr lang="en-US" b="1" dirty="0" smtClean="0"/>
              <a:t>Tier 3:</a:t>
            </a:r>
            <a:r>
              <a:rPr lang="en-US" sz="1800" b="1" dirty="0" smtClean="0"/>
              <a:t>	</a:t>
            </a:r>
          </a:p>
          <a:p>
            <a:pPr lvl="2"/>
            <a:r>
              <a:rPr lang="en-US" sz="1600" dirty="0" smtClean="0"/>
              <a:t>All </a:t>
            </a:r>
            <a:r>
              <a:rPr lang="en-US" sz="1600" dirty="0"/>
              <a:t>large-scale initiatives that make a significant and measurable sustainability impact and return a project’s costs within 10 years or less. These loans are targeted at strategic internal and external partnerships that reduce carbon emissions.</a:t>
            </a:r>
          </a:p>
          <a:p>
            <a:pPr marL="457200" lvl="1" indent="0">
              <a:buNone/>
            </a:pPr>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129962" y="256030"/>
            <a:ext cx="1876973" cy="1076392"/>
          </a:xfrm>
          <a:prstGeom prst="rect">
            <a:avLst/>
          </a:prstGeom>
        </p:spPr>
      </p:pic>
      <p:sp>
        <p:nvSpPr>
          <p:cNvPr id="5" name="TextBox 4"/>
          <p:cNvSpPr txBox="1"/>
          <p:nvPr/>
        </p:nvSpPr>
        <p:spPr>
          <a:xfrm>
            <a:off x="9424218" y="6223819"/>
            <a:ext cx="2485105" cy="369332"/>
          </a:xfrm>
          <a:prstGeom prst="rect">
            <a:avLst/>
          </a:prstGeom>
          <a:noFill/>
        </p:spPr>
        <p:txBody>
          <a:bodyPr wrap="square" rtlCol="0">
            <a:spAutoFit/>
          </a:bodyPr>
          <a:lstStyle/>
          <a:p>
            <a:r>
              <a:rPr lang="en-US" dirty="0"/>
              <a:t>https://cfo.asu.edu/sirf</a:t>
            </a:r>
          </a:p>
        </p:txBody>
      </p:sp>
    </p:spTree>
    <p:extLst>
      <p:ext uri="{BB962C8B-B14F-4D97-AF65-F5344CB8AC3E}">
        <p14:creationId xmlns:p14="http://schemas.microsoft.com/office/powerpoint/2010/main" val="300085536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smtClean="0"/>
              <a:t>Introduction</a:t>
            </a:r>
            <a:endParaRPr lang="en-US" dirty="0"/>
          </a:p>
        </p:txBody>
      </p:sp>
      <p:sp>
        <p:nvSpPr>
          <p:cNvPr id="9" name="Text Placeholder 8"/>
          <p:cNvSpPr>
            <a:spLocks noGrp="1"/>
          </p:cNvSpPr>
          <p:nvPr>
            <p:ph type="subTitle" idx="4294967295"/>
          </p:nvPr>
        </p:nvSpPr>
        <p:spPr>
          <a:xfrm>
            <a:off x="0" y="1610867"/>
            <a:ext cx="11225720" cy="4569271"/>
          </a:xfrm>
        </p:spPr>
        <p:txBody>
          <a:bodyPr>
            <a:normAutofit/>
          </a:bodyPr>
          <a:lstStyle/>
          <a:p>
            <a:pPr marL="457200" lvl="1" indent="0">
              <a:buNone/>
            </a:pPr>
            <a:r>
              <a:rPr lang="en-US" sz="4400" dirty="0"/>
              <a:t>ASU’s Energy Innovations Group</a:t>
            </a:r>
          </a:p>
          <a:p>
            <a:pPr marL="457200" lvl="1" indent="0">
              <a:buNone/>
            </a:pPr>
            <a:endParaRPr lang="en-US" dirty="0" smtClean="0"/>
          </a:p>
          <a:p>
            <a:pPr lvl="2"/>
            <a:r>
              <a:rPr lang="en-US" sz="2800" dirty="0"/>
              <a:t>Works with experts in the energy </a:t>
            </a:r>
            <a:r>
              <a:rPr lang="en-US" sz="2800" dirty="0" smtClean="0"/>
              <a:t>field, </a:t>
            </a:r>
            <a:r>
              <a:rPr lang="en-US" sz="2800" dirty="0"/>
              <a:t>including ASU researchers, governmental entities, think tanks, </a:t>
            </a:r>
            <a:r>
              <a:rPr lang="en-US" sz="2800" dirty="0" smtClean="0"/>
              <a:t>utilities, ESCO’s and </a:t>
            </a:r>
            <a:r>
              <a:rPr lang="en-US" sz="2800" dirty="0"/>
              <a:t>private industry.  In </a:t>
            </a:r>
            <a:r>
              <a:rPr lang="en-US" sz="2800" dirty="0" smtClean="0"/>
              <a:t>conjunction </a:t>
            </a:r>
            <a:r>
              <a:rPr lang="en-US" sz="2800" dirty="0"/>
              <a:t>with senior </a:t>
            </a:r>
            <a:r>
              <a:rPr lang="en-US" sz="2800" dirty="0" smtClean="0"/>
              <a:t>management, Facilities </a:t>
            </a:r>
            <a:r>
              <a:rPr lang="en-US" sz="2800" dirty="0"/>
              <a:t>and University Sustainability Practices, Energy Innovations provides strategic direction and tactical support necessary to achieve ASU’s climate neutrality goals by 2025 and 2035</a:t>
            </a:r>
            <a:r>
              <a:rPr lang="en-US" sz="3200" dirty="0"/>
              <a:t>.</a:t>
            </a:r>
            <a:endParaRPr lang="en-US" sz="4400" dirty="0" smtClean="0"/>
          </a:p>
          <a:p>
            <a:pPr marL="457200" lvl="1" indent="0">
              <a:buNone/>
            </a:pPr>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129962" y="256030"/>
            <a:ext cx="1876973" cy="1076392"/>
          </a:xfrm>
          <a:prstGeom prst="rect">
            <a:avLst/>
          </a:prstGeom>
        </p:spPr>
      </p:pic>
    </p:spTree>
    <p:extLst>
      <p:ext uri="{BB962C8B-B14F-4D97-AF65-F5344CB8AC3E}">
        <p14:creationId xmlns:p14="http://schemas.microsoft.com/office/powerpoint/2010/main" val="367318043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smtClean="0"/>
              <a:t>SIRF</a:t>
            </a:r>
            <a:endParaRPr lang="en-US" dirty="0"/>
          </a:p>
        </p:txBody>
      </p:sp>
      <p:sp>
        <p:nvSpPr>
          <p:cNvPr id="9" name="Text Placeholder 8"/>
          <p:cNvSpPr>
            <a:spLocks noGrp="1"/>
          </p:cNvSpPr>
          <p:nvPr>
            <p:ph type="subTitle" idx="4294967295"/>
          </p:nvPr>
        </p:nvSpPr>
        <p:spPr>
          <a:xfrm>
            <a:off x="853618" y="1596230"/>
            <a:ext cx="10515600" cy="4569271"/>
          </a:xfrm>
        </p:spPr>
        <p:txBody>
          <a:bodyPr>
            <a:normAutofit/>
          </a:bodyPr>
          <a:lstStyle/>
          <a:p>
            <a:pPr lvl="1"/>
            <a:endParaRPr lang="en-US" sz="2800" dirty="0" smtClean="0"/>
          </a:p>
          <a:p>
            <a:pPr lvl="1"/>
            <a:r>
              <a:rPr lang="en-US" sz="2800" dirty="0" smtClean="0"/>
              <a:t>Funded </a:t>
            </a:r>
            <a:r>
              <a:rPr lang="en-US" sz="2800" dirty="0"/>
              <a:t>from ASU’s General Utility Fund</a:t>
            </a:r>
          </a:p>
          <a:p>
            <a:pPr lvl="1"/>
            <a:r>
              <a:rPr lang="en-US" sz="2800" dirty="0" smtClean="0"/>
              <a:t>Tier 2 &amp; Tier 3 Projects are evaluated only on energy savings</a:t>
            </a:r>
          </a:p>
          <a:p>
            <a:pPr lvl="2"/>
            <a:r>
              <a:rPr lang="en-US" dirty="0" smtClean="0"/>
              <a:t>O&amp;M and Life Cycle </a:t>
            </a:r>
            <a:r>
              <a:rPr lang="en-US" dirty="0"/>
              <a:t>C</a:t>
            </a:r>
            <a:r>
              <a:rPr lang="en-US" dirty="0" smtClean="0"/>
              <a:t>osts are not considered</a:t>
            </a:r>
            <a:endParaRPr lang="en-US" dirty="0"/>
          </a:p>
          <a:p>
            <a:pPr lvl="1"/>
            <a:r>
              <a:rPr lang="en-US" sz="2800" dirty="0"/>
              <a:t>Project Requirements</a:t>
            </a:r>
          </a:p>
          <a:p>
            <a:pPr lvl="2"/>
            <a:r>
              <a:rPr lang="en-US" sz="2200" dirty="0"/>
              <a:t>NPV &gt;$10,000</a:t>
            </a:r>
          </a:p>
          <a:p>
            <a:pPr lvl="2"/>
            <a:r>
              <a:rPr lang="en-US" sz="2200" dirty="0"/>
              <a:t>IRR &gt;8.0%</a:t>
            </a:r>
          </a:p>
          <a:p>
            <a:pPr lvl="2"/>
            <a:r>
              <a:rPr lang="en-US" sz="2200" dirty="0"/>
              <a:t>Simple Payback: </a:t>
            </a:r>
          </a:p>
          <a:p>
            <a:pPr lvl="3"/>
            <a:r>
              <a:rPr lang="en-US" sz="2000" dirty="0"/>
              <a:t>5 years or less for projects under $500k</a:t>
            </a:r>
          </a:p>
          <a:p>
            <a:pPr lvl="3"/>
            <a:r>
              <a:rPr lang="en-US" sz="2000" dirty="0"/>
              <a:t>10 years or less for projects over $500k</a:t>
            </a:r>
          </a:p>
          <a:p>
            <a:pPr marL="457200" lvl="1" indent="0">
              <a:buNone/>
            </a:pPr>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129962" y="256030"/>
            <a:ext cx="1876973" cy="1076392"/>
          </a:xfrm>
          <a:prstGeom prst="rect">
            <a:avLst/>
          </a:prstGeom>
        </p:spPr>
      </p:pic>
      <p:sp>
        <p:nvSpPr>
          <p:cNvPr id="5" name="TextBox 4"/>
          <p:cNvSpPr txBox="1"/>
          <p:nvPr/>
        </p:nvSpPr>
        <p:spPr>
          <a:xfrm>
            <a:off x="9424218" y="6223819"/>
            <a:ext cx="2485105" cy="369332"/>
          </a:xfrm>
          <a:prstGeom prst="rect">
            <a:avLst/>
          </a:prstGeom>
          <a:noFill/>
        </p:spPr>
        <p:txBody>
          <a:bodyPr wrap="square" rtlCol="0">
            <a:spAutoFit/>
          </a:bodyPr>
          <a:lstStyle/>
          <a:p>
            <a:r>
              <a:rPr lang="en-US" dirty="0"/>
              <a:t>https://cfo.asu.edu/sirf</a:t>
            </a:r>
          </a:p>
        </p:txBody>
      </p:sp>
    </p:spTree>
    <p:extLst>
      <p:ext uri="{BB962C8B-B14F-4D97-AF65-F5344CB8AC3E}">
        <p14:creationId xmlns:p14="http://schemas.microsoft.com/office/powerpoint/2010/main" val="216158101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smtClean="0"/>
              <a:t>SIRF</a:t>
            </a:r>
            <a:endParaRPr lang="en-US" dirty="0"/>
          </a:p>
        </p:txBody>
      </p:sp>
      <p:sp>
        <p:nvSpPr>
          <p:cNvPr id="9" name="Text Placeholder 8"/>
          <p:cNvSpPr>
            <a:spLocks noGrp="1"/>
          </p:cNvSpPr>
          <p:nvPr>
            <p:ph type="subTitle" idx="4294967295"/>
          </p:nvPr>
        </p:nvSpPr>
        <p:spPr>
          <a:xfrm>
            <a:off x="853618" y="1596230"/>
            <a:ext cx="10515600" cy="4569271"/>
          </a:xfrm>
        </p:spPr>
        <p:txBody>
          <a:bodyPr>
            <a:normAutofit/>
          </a:bodyPr>
          <a:lstStyle/>
          <a:p>
            <a:pPr lvl="1"/>
            <a:endParaRPr lang="en-US" sz="2800" dirty="0" smtClean="0"/>
          </a:p>
          <a:p>
            <a:pPr marL="457200" lvl="1" indent="0">
              <a:buNone/>
            </a:pPr>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129962" y="256030"/>
            <a:ext cx="1876973" cy="1076392"/>
          </a:xfrm>
          <a:prstGeom prst="rect">
            <a:avLst/>
          </a:prstGeom>
        </p:spPr>
      </p:pic>
      <p:sp>
        <p:nvSpPr>
          <p:cNvPr id="5" name="TextBox 4"/>
          <p:cNvSpPr txBox="1"/>
          <p:nvPr/>
        </p:nvSpPr>
        <p:spPr>
          <a:xfrm>
            <a:off x="9424218" y="6223819"/>
            <a:ext cx="2485105" cy="369332"/>
          </a:xfrm>
          <a:prstGeom prst="rect">
            <a:avLst/>
          </a:prstGeom>
          <a:noFill/>
        </p:spPr>
        <p:txBody>
          <a:bodyPr wrap="square" rtlCol="0">
            <a:spAutoFit/>
          </a:bodyPr>
          <a:lstStyle/>
          <a:p>
            <a:r>
              <a:rPr lang="en-US" dirty="0"/>
              <a:t>https://cfo.asu.edu/sirf</a:t>
            </a:r>
          </a:p>
        </p:txBody>
      </p:sp>
      <p:pic>
        <p:nvPicPr>
          <p:cNvPr id="2" name="Picture 1"/>
          <p:cNvPicPr>
            <a:picLocks noChangeAspect="1"/>
          </p:cNvPicPr>
          <p:nvPr/>
        </p:nvPicPr>
        <p:blipFill>
          <a:blip r:embed="rId3"/>
          <a:stretch>
            <a:fillRect/>
          </a:stretch>
        </p:blipFill>
        <p:spPr>
          <a:xfrm>
            <a:off x="1018725" y="1610867"/>
            <a:ext cx="10185385" cy="4332885"/>
          </a:xfrm>
          <a:prstGeom prst="rect">
            <a:avLst/>
          </a:prstGeom>
        </p:spPr>
      </p:pic>
    </p:spTree>
    <p:extLst>
      <p:ext uri="{BB962C8B-B14F-4D97-AF65-F5344CB8AC3E}">
        <p14:creationId xmlns:p14="http://schemas.microsoft.com/office/powerpoint/2010/main" val="266819146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normAutofit fontScale="90000"/>
          </a:bodyPr>
          <a:lstStyle/>
          <a:p>
            <a:r>
              <a:rPr lang="en-US" dirty="0" smtClean="0"/>
              <a:t>Projects</a:t>
            </a:r>
            <a:endParaRPr lang="en-US" dirty="0"/>
          </a:p>
        </p:txBody>
      </p:sp>
      <p:sp>
        <p:nvSpPr>
          <p:cNvPr id="9" name="Text Placeholder 8"/>
          <p:cNvSpPr>
            <a:spLocks noGrp="1"/>
          </p:cNvSpPr>
          <p:nvPr>
            <p:ph type="subTitle" idx="4294967295"/>
          </p:nvPr>
        </p:nvSpPr>
        <p:spPr>
          <a:xfrm>
            <a:off x="1676400" y="1595438"/>
            <a:ext cx="10515600" cy="4570412"/>
          </a:xfrm>
        </p:spPr>
        <p:txBody>
          <a:bodyPr>
            <a:normAutofit/>
          </a:bodyPr>
          <a:lstStyle/>
          <a:p>
            <a:pPr lvl="1"/>
            <a:endParaRPr lang="en-US" dirty="0" smtClean="0"/>
          </a:p>
          <a:p>
            <a:pPr marL="457200" lvl="1" indent="0">
              <a:buNone/>
            </a:pPr>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129962" y="256030"/>
            <a:ext cx="1876973" cy="1076392"/>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1700" y="2743200"/>
            <a:ext cx="3637779" cy="2733472"/>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70991" y="1114478"/>
            <a:ext cx="4806192" cy="2704449"/>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58549" y="3917284"/>
            <a:ext cx="5020928" cy="2824659"/>
          </a:xfrm>
          <a:prstGeom prst="rect">
            <a:avLst/>
          </a:prstGeom>
        </p:spPr>
      </p:pic>
      <p:sp>
        <p:nvSpPr>
          <p:cNvPr id="10" name="TextBox 9"/>
          <p:cNvSpPr txBox="1"/>
          <p:nvPr/>
        </p:nvSpPr>
        <p:spPr>
          <a:xfrm>
            <a:off x="1371601" y="5719864"/>
            <a:ext cx="1254868" cy="369332"/>
          </a:xfrm>
          <a:prstGeom prst="rect">
            <a:avLst/>
          </a:prstGeom>
          <a:noFill/>
        </p:spPr>
        <p:txBody>
          <a:bodyPr wrap="square" rtlCol="0">
            <a:spAutoFit/>
          </a:bodyPr>
          <a:lstStyle/>
          <a:p>
            <a:r>
              <a:rPr lang="en-US" dirty="0" smtClean="0"/>
              <a:t>BEFORE</a:t>
            </a:r>
            <a:endParaRPr lang="en-US" dirty="0"/>
          </a:p>
        </p:txBody>
      </p:sp>
      <p:sp>
        <p:nvSpPr>
          <p:cNvPr id="11" name="TextBox 10"/>
          <p:cNvSpPr txBox="1"/>
          <p:nvPr/>
        </p:nvSpPr>
        <p:spPr>
          <a:xfrm>
            <a:off x="9379723" y="2971859"/>
            <a:ext cx="1254868" cy="369332"/>
          </a:xfrm>
          <a:prstGeom prst="rect">
            <a:avLst/>
          </a:prstGeom>
          <a:noFill/>
        </p:spPr>
        <p:txBody>
          <a:bodyPr wrap="square" rtlCol="0">
            <a:spAutoFit/>
          </a:bodyPr>
          <a:lstStyle/>
          <a:p>
            <a:r>
              <a:rPr lang="en-US" dirty="0" smtClean="0"/>
              <a:t>AFTER</a:t>
            </a:r>
            <a:endParaRPr lang="en-US" dirty="0"/>
          </a:p>
        </p:txBody>
      </p:sp>
    </p:spTree>
    <p:extLst>
      <p:ext uri="{BB962C8B-B14F-4D97-AF65-F5344CB8AC3E}">
        <p14:creationId xmlns:p14="http://schemas.microsoft.com/office/powerpoint/2010/main" val="239596505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normAutofit fontScale="90000"/>
          </a:bodyPr>
          <a:lstStyle/>
          <a:p>
            <a:r>
              <a:rPr lang="en-US" dirty="0" smtClean="0"/>
              <a:t>Projects</a:t>
            </a:r>
            <a:endParaRPr lang="en-US" dirty="0"/>
          </a:p>
        </p:txBody>
      </p:sp>
      <p:sp>
        <p:nvSpPr>
          <p:cNvPr id="9" name="Text Placeholder 8"/>
          <p:cNvSpPr>
            <a:spLocks noGrp="1"/>
          </p:cNvSpPr>
          <p:nvPr>
            <p:ph type="subTitle" idx="4294967295"/>
          </p:nvPr>
        </p:nvSpPr>
        <p:spPr>
          <a:xfrm>
            <a:off x="1676400" y="1595438"/>
            <a:ext cx="10515600" cy="4570412"/>
          </a:xfrm>
        </p:spPr>
        <p:txBody>
          <a:bodyPr>
            <a:normAutofit/>
          </a:bodyPr>
          <a:lstStyle/>
          <a:p>
            <a:pPr lvl="1"/>
            <a:endParaRPr lang="en-US" dirty="0" smtClean="0"/>
          </a:p>
          <a:p>
            <a:pPr marL="457200" lvl="1" indent="0">
              <a:buNone/>
            </a:pPr>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129962" y="256030"/>
            <a:ext cx="1876973" cy="1076392"/>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6153" y="2011724"/>
            <a:ext cx="3456653" cy="4608871"/>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66968" y="1398724"/>
            <a:ext cx="7057459" cy="5293094"/>
          </a:xfrm>
          <a:prstGeom prst="rect">
            <a:avLst/>
          </a:prstGeom>
        </p:spPr>
      </p:pic>
    </p:spTree>
    <p:extLst>
      <p:ext uri="{BB962C8B-B14F-4D97-AF65-F5344CB8AC3E}">
        <p14:creationId xmlns:p14="http://schemas.microsoft.com/office/powerpoint/2010/main" val="283937283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normAutofit fontScale="90000"/>
          </a:bodyPr>
          <a:lstStyle/>
          <a:p>
            <a:r>
              <a:rPr lang="en-US" dirty="0" smtClean="0"/>
              <a:t>Projects</a:t>
            </a:r>
            <a:endParaRPr lang="en-US" dirty="0"/>
          </a:p>
        </p:txBody>
      </p:sp>
      <p:sp>
        <p:nvSpPr>
          <p:cNvPr id="9" name="Text Placeholder 8"/>
          <p:cNvSpPr>
            <a:spLocks noGrp="1"/>
          </p:cNvSpPr>
          <p:nvPr>
            <p:ph type="subTitle" idx="4294967295"/>
          </p:nvPr>
        </p:nvSpPr>
        <p:spPr>
          <a:xfrm>
            <a:off x="1676400" y="1595438"/>
            <a:ext cx="10515600" cy="4570412"/>
          </a:xfrm>
        </p:spPr>
        <p:txBody>
          <a:bodyPr>
            <a:normAutofit/>
          </a:bodyPr>
          <a:lstStyle/>
          <a:p>
            <a:pPr lvl="1"/>
            <a:endParaRPr lang="en-US" dirty="0" smtClean="0"/>
          </a:p>
          <a:p>
            <a:pPr marL="457200" lvl="1" indent="0">
              <a:buNone/>
            </a:pPr>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129962" y="256030"/>
            <a:ext cx="1876973" cy="1076392"/>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25849" y="3239312"/>
            <a:ext cx="6957774" cy="3382252"/>
          </a:xfrm>
          <a:prstGeom prst="rect">
            <a:avLst/>
          </a:prstGeom>
        </p:spPr>
      </p:pic>
      <p:sp>
        <p:nvSpPr>
          <p:cNvPr id="10" name="TextBox 9"/>
          <p:cNvSpPr txBox="1"/>
          <p:nvPr/>
        </p:nvSpPr>
        <p:spPr>
          <a:xfrm>
            <a:off x="834528" y="5252248"/>
            <a:ext cx="3813243" cy="923330"/>
          </a:xfrm>
          <a:prstGeom prst="rect">
            <a:avLst/>
          </a:prstGeom>
          <a:noFill/>
        </p:spPr>
        <p:txBody>
          <a:bodyPr wrap="square" rtlCol="0">
            <a:spAutoFit/>
          </a:bodyPr>
          <a:lstStyle/>
          <a:p>
            <a:pPr algn="ctr"/>
            <a:r>
              <a:rPr lang="en-US" u="sng" dirty="0" smtClean="0"/>
              <a:t>BEFORE</a:t>
            </a:r>
          </a:p>
          <a:p>
            <a:pPr algn="ctr"/>
            <a:r>
              <a:rPr lang="en-US" dirty="0" smtClean="0"/>
              <a:t>Fluorescent Lighting, 3500k</a:t>
            </a:r>
          </a:p>
          <a:p>
            <a:pPr algn="ctr"/>
            <a:r>
              <a:rPr lang="en-US" dirty="0" smtClean="0"/>
              <a:t>Physical Science E Wing</a:t>
            </a:r>
            <a:endParaRPr lang="en-US" dirty="0"/>
          </a:p>
        </p:txBody>
      </p:sp>
      <p:sp>
        <p:nvSpPr>
          <p:cNvPr id="11" name="TextBox 10"/>
          <p:cNvSpPr txBox="1"/>
          <p:nvPr/>
        </p:nvSpPr>
        <p:spPr>
          <a:xfrm>
            <a:off x="6598114" y="2119268"/>
            <a:ext cx="3813243" cy="923330"/>
          </a:xfrm>
          <a:prstGeom prst="rect">
            <a:avLst/>
          </a:prstGeom>
          <a:noFill/>
        </p:spPr>
        <p:txBody>
          <a:bodyPr wrap="square" rtlCol="0">
            <a:spAutoFit/>
          </a:bodyPr>
          <a:lstStyle/>
          <a:p>
            <a:pPr algn="ctr"/>
            <a:r>
              <a:rPr lang="en-US" u="sng" dirty="0" smtClean="0"/>
              <a:t>AFTER</a:t>
            </a:r>
          </a:p>
          <a:p>
            <a:pPr algn="ctr"/>
            <a:r>
              <a:rPr lang="en-US" dirty="0" smtClean="0"/>
              <a:t>LED Lighting, 4000k</a:t>
            </a:r>
          </a:p>
          <a:p>
            <a:pPr algn="ctr"/>
            <a:r>
              <a:rPr lang="en-US" dirty="0" smtClean="0"/>
              <a:t>Physical Science H Wing</a:t>
            </a:r>
            <a:endParaRPr lang="en-US" dirty="0"/>
          </a:p>
        </p:txBody>
      </p:sp>
      <p:pic>
        <p:nvPicPr>
          <p:cNvPr id="12" name="Picture 11"/>
          <p:cNvPicPr>
            <a:picLocks noChangeAspect="1"/>
          </p:cNvPicPr>
          <p:nvPr/>
        </p:nvPicPr>
        <p:blipFill>
          <a:blip r:embed="rId4"/>
          <a:stretch>
            <a:fillRect/>
          </a:stretch>
        </p:blipFill>
        <p:spPr>
          <a:xfrm>
            <a:off x="834528" y="1770434"/>
            <a:ext cx="3739522" cy="3375498"/>
          </a:xfrm>
          <a:prstGeom prst="rect">
            <a:avLst/>
          </a:prstGeom>
        </p:spPr>
      </p:pic>
    </p:spTree>
    <p:extLst>
      <p:ext uri="{BB962C8B-B14F-4D97-AF65-F5344CB8AC3E}">
        <p14:creationId xmlns:p14="http://schemas.microsoft.com/office/powerpoint/2010/main" val="265023441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normAutofit fontScale="90000"/>
          </a:bodyPr>
          <a:lstStyle/>
          <a:p>
            <a:r>
              <a:rPr lang="en-US" dirty="0" smtClean="0"/>
              <a:t>Projects</a:t>
            </a:r>
            <a:endParaRPr lang="en-US" dirty="0"/>
          </a:p>
        </p:txBody>
      </p:sp>
      <p:sp>
        <p:nvSpPr>
          <p:cNvPr id="9" name="Text Placeholder 8"/>
          <p:cNvSpPr>
            <a:spLocks noGrp="1"/>
          </p:cNvSpPr>
          <p:nvPr>
            <p:ph type="subTitle" idx="4294967295"/>
          </p:nvPr>
        </p:nvSpPr>
        <p:spPr>
          <a:xfrm>
            <a:off x="1676400" y="1595438"/>
            <a:ext cx="10515600" cy="4570412"/>
          </a:xfrm>
        </p:spPr>
        <p:txBody>
          <a:bodyPr>
            <a:normAutofit/>
          </a:bodyPr>
          <a:lstStyle/>
          <a:p>
            <a:pPr lvl="1"/>
            <a:endParaRPr lang="en-US" dirty="0" smtClean="0"/>
          </a:p>
          <a:p>
            <a:pPr marL="457200" lvl="1" indent="0">
              <a:buNone/>
            </a:pPr>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129962" y="256030"/>
            <a:ext cx="1876973" cy="1076392"/>
          </a:xfrm>
          <a:prstGeom prst="rect">
            <a:avLst/>
          </a:prstGeom>
        </p:spPr>
      </p:pic>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6478" y="1895167"/>
            <a:ext cx="5296309" cy="2979174"/>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99830" y="1595438"/>
            <a:ext cx="4530718" cy="3398039"/>
          </a:xfrm>
          <a:prstGeom prst="rect">
            <a:avLst/>
          </a:prstGeom>
        </p:spPr>
      </p:pic>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83858" y="4082767"/>
            <a:ext cx="4645742" cy="2613230"/>
          </a:xfrm>
          <a:prstGeom prst="rect">
            <a:avLst/>
          </a:prstGeom>
        </p:spPr>
      </p:pic>
    </p:spTree>
    <p:extLst>
      <p:ext uri="{BB962C8B-B14F-4D97-AF65-F5344CB8AC3E}">
        <p14:creationId xmlns:p14="http://schemas.microsoft.com/office/powerpoint/2010/main" val="5413342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normAutofit fontScale="90000"/>
          </a:bodyPr>
          <a:lstStyle/>
          <a:p>
            <a:r>
              <a:rPr lang="en-US" dirty="0" smtClean="0"/>
              <a:t>Projects</a:t>
            </a:r>
            <a:endParaRPr lang="en-US" dirty="0"/>
          </a:p>
        </p:txBody>
      </p:sp>
      <p:sp>
        <p:nvSpPr>
          <p:cNvPr id="9" name="Text Placeholder 8"/>
          <p:cNvSpPr>
            <a:spLocks noGrp="1"/>
          </p:cNvSpPr>
          <p:nvPr>
            <p:ph type="subTitle" idx="4294967295"/>
          </p:nvPr>
        </p:nvSpPr>
        <p:spPr>
          <a:xfrm>
            <a:off x="1676400" y="1595438"/>
            <a:ext cx="10515600" cy="4570412"/>
          </a:xfrm>
        </p:spPr>
        <p:txBody>
          <a:bodyPr>
            <a:normAutofit/>
          </a:bodyPr>
          <a:lstStyle/>
          <a:p>
            <a:pPr lvl="1"/>
            <a:endParaRPr lang="en-US" dirty="0" smtClean="0"/>
          </a:p>
          <a:p>
            <a:pPr marL="457200" lvl="1" indent="0">
              <a:buNone/>
            </a:pPr>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129962" y="256030"/>
            <a:ext cx="1876973" cy="1076392"/>
          </a:xfrm>
          <a:prstGeom prst="rect">
            <a:avLst/>
          </a:prstGeom>
        </p:spPr>
      </p:pic>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1361767" y="2472200"/>
            <a:ext cx="4852219" cy="3639164"/>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5517125" y="1397066"/>
            <a:ext cx="4822723" cy="3617042"/>
          </a:xfrm>
          <a:prstGeom prst="rect">
            <a:avLst/>
          </a:prstGeom>
        </p:spPr>
      </p:pic>
    </p:spTree>
    <p:extLst>
      <p:ext uri="{BB962C8B-B14F-4D97-AF65-F5344CB8AC3E}">
        <p14:creationId xmlns:p14="http://schemas.microsoft.com/office/powerpoint/2010/main" val="229310312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normAutofit fontScale="90000"/>
          </a:bodyPr>
          <a:lstStyle/>
          <a:p>
            <a:r>
              <a:rPr lang="en-US" dirty="0" smtClean="0"/>
              <a:t>Projects</a:t>
            </a:r>
            <a:endParaRPr lang="en-US" dirty="0"/>
          </a:p>
        </p:txBody>
      </p:sp>
      <p:sp>
        <p:nvSpPr>
          <p:cNvPr id="9" name="Text Placeholder 8"/>
          <p:cNvSpPr>
            <a:spLocks noGrp="1"/>
          </p:cNvSpPr>
          <p:nvPr>
            <p:ph type="subTitle" idx="4294967295"/>
          </p:nvPr>
        </p:nvSpPr>
        <p:spPr>
          <a:xfrm>
            <a:off x="1676400" y="1595438"/>
            <a:ext cx="10515600" cy="4570412"/>
          </a:xfrm>
        </p:spPr>
        <p:txBody>
          <a:bodyPr>
            <a:normAutofit/>
          </a:bodyPr>
          <a:lstStyle/>
          <a:p>
            <a:pPr lvl="1"/>
            <a:endParaRPr lang="en-US" dirty="0" smtClean="0"/>
          </a:p>
          <a:p>
            <a:pPr marL="457200" lvl="1" indent="0">
              <a:buNone/>
            </a:pPr>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129962" y="256030"/>
            <a:ext cx="1876973" cy="1076392"/>
          </a:xfrm>
          <a:prstGeom prst="rect">
            <a:avLst/>
          </a:prstGeom>
        </p:spPr>
      </p:pic>
      <p:pic>
        <p:nvPicPr>
          <p:cNvPr id="6" name="Picture 5"/>
          <p:cNvPicPr>
            <a:picLocks noChangeAspect="1"/>
          </p:cNvPicPr>
          <p:nvPr/>
        </p:nvPicPr>
        <p:blipFill>
          <a:blip r:embed="rId3"/>
          <a:stretch>
            <a:fillRect/>
          </a:stretch>
        </p:blipFill>
        <p:spPr>
          <a:xfrm>
            <a:off x="6264410" y="1206230"/>
            <a:ext cx="3455391" cy="5447322"/>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1181245" y="3155388"/>
            <a:ext cx="3997901" cy="2998426"/>
          </a:xfrm>
          <a:prstGeom prst="rect">
            <a:avLst/>
          </a:prstGeom>
        </p:spPr>
      </p:pic>
      <p:sp>
        <p:nvSpPr>
          <p:cNvPr id="11" name="TextBox 10"/>
          <p:cNvSpPr txBox="1"/>
          <p:nvPr/>
        </p:nvSpPr>
        <p:spPr>
          <a:xfrm>
            <a:off x="2158790" y="2286318"/>
            <a:ext cx="2042809" cy="369332"/>
          </a:xfrm>
          <a:prstGeom prst="rect">
            <a:avLst/>
          </a:prstGeom>
          <a:noFill/>
        </p:spPr>
        <p:txBody>
          <a:bodyPr wrap="square" rtlCol="0">
            <a:spAutoFit/>
          </a:bodyPr>
          <a:lstStyle/>
          <a:p>
            <a:r>
              <a:rPr lang="en-US" dirty="0" smtClean="0"/>
              <a:t>Old 3-way valve</a:t>
            </a:r>
            <a:endParaRPr lang="en-US" dirty="0"/>
          </a:p>
        </p:txBody>
      </p:sp>
      <p:sp>
        <p:nvSpPr>
          <p:cNvPr id="12" name="TextBox 11"/>
          <p:cNvSpPr txBox="1"/>
          <p:nvPr/>
        </p:nvSpPr>
        <p:spPr>
          <a:xfrm>
            <a:off x="6669921" y="559899"/>
            <a:ext cx="2644367" cy="646331"/>
          </a:xfrm>
          <a:prstGeom prst="rect">
            <a:avLst/>
          </a:prstGeom>
          <a:noFill/>
        </p:spPr>
        <p:txBody>
          <a:bodyPr wrap="square" rtlCol="0">
            <a:spAutoFit/>
          </a:bodyPr>
          <a:lstStyle/>
          <a:p>
            <a:pPr algn="ctr"/>
            <a:r>
              <a:rPr lang="en-US" dirty="0" smtClean="0"/>
              <a:t>New 2-Way </a:t>
            </a:r>
            <a:r>
              <a:rPr lang="en-US" dirty="0" err="1" smtClean="0"/>
              <a:t>Belimo</a:t>
            </a:r>
            <a:r>
              <a:rPr lang="en-US" dirty="0" smtClean="0"/>
              <a:t> Energy Valve</a:t>
            </a:r>
            <a:endParaRPr lang="en-US" dirty="0"/>
          </a:p>
        </p:txBody>
      </p:sp>
    </p:spTree>
    <p:extLst>
      <p:ext uri="{BB962C8B-B14F-4D97-AF65-F5344CB8AC3E}">
        <p14:creationId xmlns:p14="http://schemas.microsoft.com/office/powerpoint/2010/main" val="391626867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normAutofit fontScale="90000"/>
          </a:bodyPr>
          <a:lstStyle/>
          <a:p>
            <a:r>
              <a:rPr lang="en-US" dirty="0" smtClean="0"/>
              <a:t>Projects</a:t>
            </a:r>
            <a:endParaRPr lang="en-US" dirty="0"/>
          </a:p>
        </p:txBody>
      </p:sp>
      <p:sp>
        <p:nvSpPr>
          <p:cNvPr id="9" name="Text Placeholder 8"/>
          <p:cNvSpPr>
            <a:spLocks noGrp="1"/>
          </p:cNvSpPr>
          <p:nvPr>
            <p:ph type="subTitle" idx="4294967295"/>
          </p:nvPr>
        </p:nvSpPr>
        <p:spPr>
          <a:xfrm>
            <a:off x="1676400" y="1595438"/>
            <a:ext cx="10515600" cy="4570412"/>
          </a:xfrm>
        </p:spPr>
        <p:txBody>
          <a:bodyPr>
            <a:normAutofit/>
          </a:bodyPr>
          <a:lstStyle/>
          <a:p>
            <a:pPr lvl="1"/>
            <a:endParaRPr lang="en-US" dirty="0" smtClean="0"/>
          </a:p>
          <a:p>
            <a:pPr marL="457200" lvl="1" indent="0">
              <a:buNone/>
            </a:pPr>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129962" y="256030"/>
            <a:ext cx="1876973" cy="1076392"/>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36852" y="1661740"/>
            <a:ext cx="6668942" cy="5001706"/>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46165" y="2344365"/>
            <a:ext cx="2429483" cy="4319081"/>
          </a:xfrm>
          <a:prstGeom prst="rect">
            <a:avLst/>
          </a:prstGeom>
        </p:spPr>
      </p:pic>
    </p:spTree>
    <p:extLst>
      <p:ext uri="{BB962C8B-B14F-4D97-AF65-F5344CB8AC3E}">
        <p14:creationId xmlns:p14="http://schemas.microsoft.com/office/powerpoint/2010/main" val="227123123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smtClean="0"/>
              <a:t>Questions?</a:t>
            </a:r>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129962" y="256030"/>
            <a:ext cx="1876973" cy="1076392"/>
          </a:xfrm>
          <a:prstGeom prst="rect">
            <a:avLst/>
          </a:prstGeom>
        </p:spPr>
      </p:pic>
      <p:pic>
        <p:nvPicPr>
          <p:cNvPr id="1026" name="Picture 2" descr="Image result for energy mem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32059" y="2168012"/>
            <a:ext cx="4962115" cy="39736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863492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smtClean="0"/>
              <a:t>ASU Climate Neutrality</a:t>
            </a:r>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129962" y="256030"/>
            <a:ext cx="1876973" cy="1076392"/>
          </a:xfrm>
          <a:prstGeom prst="rect">
            <a:avLst/>
          </a:prstGeom>
        </p:spPr>
      </p:pic>
      <p:sp>
        <p:nvSpPr>
          <p:cNvPr id="2" name="Rectangle 1"/>
          <p:cNvSpPr/>
          <p:nvPr/>
        </p:nvSpPr>
        <p:spPr>
          <a:xfrm>
            <a:off x="629727" y="1859340"/>
            <a:ext cx="11377208" cy="5016758"/>
          </a:xfrm>
          <a:prstGeom prst="rect">
            <a:avLst/>
          </a:prstGeom>
        </p:spPr>
        <p:txBody>
          <a:bodyPr wrap="square">
            <a:spAutoFit/>
          </a:bodyPr>
          <a:lstStyle/>
          <a:p>
            <a:pPr marL="194310" indent="-285750">
              <a:buFont typeface="Arial" panose="020B0604020202020204" pitchFamily="34" charset="0"/>
              <a:buChar char="•"/>
            </a:pPr>
            <a:r>
              <a:rPr lang="en-US" sz="2800" dirty="0" smtClean="0">
                <a:solidFill>
                  <a:schemeClr val="bg1"/>
                </a:solidFill>
              </a:rPr>
              <a:t>2025 Goal – Climate neutrality for Scope 1 and Scope 2 Emissions</a:t>
            </a:r>
          </a:p>
          <a:p>
            <a:pPr marL="2023110" lvl="4" indent="-285750">
              <a:buFont typeface="Arial" panose="020B0604020202020204" pitchFamily="34" charset="0"/>
              <a:buChar char="•"/>
            </a:pPr>
            <a:r>
              <a:rPr lang="en-US" sz="2000" b="1" u="sng" dirty="0" smtClean="0">
                <a:solidFill>
                  <a:schemeClr val="bg1"/>
                </a:solidFill>
              </a:rPr>
              <a:t>Scope 1</a:t>
            </a:r>
            <a:r>
              <a:rPr lang="en-US" sz="2000" dirty="0" smtClean="0">
                <a:solidFill>
                  <a:schemeClr val="bg1"/>
                </a:solidFill>
              </a:rPr>
              <a:t> includes onsite use of utilities, such as Natural Gas and Oil, refrigerants, agriculture and vehicle fleet</a:t>
            </a:r>
          </a:p>
          <a:p>
            <a:pPr marL="2023110" lvl="4" indent="-285750">
              <a:buFont typeface="Arial" panose="020B0604020202020204" pitchFamily="34" charset="0"/>
              <a:buChar char="•"/>
            </a:pPr>
            <a:r>
              <a:rPr lang="en-US" sz="2000" b="1" u="sng" dirty="0" smtClean="0">
                <a:solidFill>
                  <a:schemeClr val="bg1"/>
                </a:solidFill>
              </a:rPr>
              <a:t>Scope 2</a:t>
            </a:r>
            <a:r>
              <a:rPr lang="en-US" sz="2000" dirty="0" smtClean="0">
                <a:solidFill>
                  <a:schemeClr val="bg1"/>
                </a:solidFill>
              </a:rPr>
              <a:t> includes purchased utilities, such as electricity</a:t>
            </a:r>
            <a:r>
              <a:rPr lang="en-US" sz="2000" dirty="0">
                <a:solidFill>
                  <a:schemeClr val="bg1"/>
                </a:solidFill>
              </a:rPr>
              <a:t> </a:t>
            </a:r>
            <a:r>
              <a:rPr lang="en-US" sz="2000" dirty="0" smtClean="0">
                <a:solidFill>
                  <a:schemeClr val="bg1"/>
                </a:solidFill>
              </a:rPr>
              <a:t>and chilled water</a:t>
            </a:r>
          </a:p>
          <a:p>
            <a:pPr marL="1737360" lvl="4"/>
            <a:endParaRPr lang="en-US" sz="2000" dirty="0" smtClean="0">
              <a:solidFill>
                <a:schemeClr val="bg1"/>
              </a:solidFill>
            </a:endParaRPr>
          </a:p>
          <a:p>
            <a:pPr marL="194310" indent="-285750">
              <a:buFont typeface="Arial" panose="020B0604020202020204" pitchFamily="34" charset="0"/>
              <a:buChar char="•"/>
            </a:pPr>
            <a:r>
              <a:rPr lang="en-US" sz="2800" dirty="0">
                <a:solidFill>
                  <a:schemeClr val="bg1"/>
                </a:solidFill>
              </a:rPr>
              <a:t>2035 Goal – Climate neutrality for Scope </a:t>
            </a:r>
            <a:r>
              <a:rPr lang="en-US" sz="2800" dirty="0" smtClean="0">
                <a:solidFill>
                  <a:schemeClr val="bg1"/>
                </a:solidFill>
              </a:rPr>
              <a:t>3</a:t>
            </a:r>
          </a:p>
          <a:p>
            <a:pPr marL="2023110" lvl="4" indent="-285750">
              <a:buFont typeface="Arial" panose="020B0604020202020204" pitchFamily="34" charset="0"/>
              <a:buChar char="•"/>
            </a:pPr>
            <a:r>
              <a:rPr lang="en-US" sz="2000" b="1" u="sng" dirty="0">
                <a:solidFill>
                  <a:schemeClr val="bg1"/>
                </a:solidFill>
              </a:rPr>
              <a:t>Scope 3</a:t>
            </a:r>
            <a:r>
              <a:rPr lang="en-US" sz="2000" dirty="0">
                <a:solidFill>
                  <a:schemeClr val="bg1"/>
                </a:solidFill>
              </a:rPr>
              <a:t> includes other carbon emitting sources, such </a:t>
            </a:r>
            <a:r>
              <a:rPr lang="en-US" sz="2000" dirty="0" smtClean="0">
                <a:solidFill>
                  <a:schemeClr val="bg1"/>
                </a:solidFill>
              </a:rPr>
              <a:t>directly finance air &amp; ground travel, commuting, solid waste, waste water, paper purchases, etc.</a:t>
            </a:r>
            <a:endParaRPr lang="en-US" sz="2000" dirty="0">
              <a:solidFill>
                <a:schemeClr val="bg1"/>
              </a:solidFill>
            </a:endParaRPr>
          </a:p>
          <a:p>
            <a:pPr marL="194310" indent="-285750">
              <a:buFont typeface="Arial" panose="020B0604020202020204" pitchFamily="34" charset="0"/>
              <a:buChar char="•"/>
            </a:pPr>
            <a:endParaRPr lang="en-US" sz="2800" dirty="0">
              <a:solidFill>
                <a:schemeClr val="bg1"/>
              </a:solidFill>
            </a:endParaRPr>
          </a:p>
          <a:p>
            <a:pPr marL="194310" indent="-285750">
              <a:buFont typeface="Arial" panose="020B0604020202020204" pitchFamily="34" charset="0"/>
              <a:buChar char="•"/>
            </a:pPr>
            <a:r>
              <a:rPr lang="en-US" sz="2800" dirty="0">
                <a:solidFill>
                  <a:schemeClr val="bg1"/>
                </a:solidFill>
              </a:rPr>
              <a:t>Currently, ASU’s Carbon Inventory is at roughly 267,511 </a:t>
            </a:r>
            <a:r>
              <a:rPr lang="en-US" sz="2800" dirty="0" smtClean="0">
                <a:solidFill>
                  <a:schemeClr val="bg1"/>
                </a:solidFill>
              </a:rPr>
              <a:t>MTCO2e</a:t>
            </a:r>
            <a:endParaRPr lang="en-US" sz="2200" dirty="0">
              <a:solidFill>
                <a:schemeClr val="bg1"/>
              </a:solidFill>
            </a:endParaRPr>
          </a:p>
          <a:p>
            <a:pPr marL="651510" lvl="1" indent="-285750">
              <a:buFont typeface="Arial" panose="020B0604020202020204" pitchFamily="34" charset="0"/>
              <a:buChar char="•"/>
            </a:pPr>
            <a:endParaRPr lang="en-US" sz="2200" dirty="0" smtClean="0">
              <a:solidFill>
                <a:schemeClr val="bg1"/>
              </a:solidFill>
            </a:endParaRPr>
          </a:p>
          <a:p>
            <a:pPr marL="651510" lvl="1" indent="-285750">
              <a:buFont typeface="Arial" panose="020B0604020202020204" pitchFamily="34" charset="0"/>
              <a:buChar char="•"/>
            </a:pPr>
            <a:endParaRPr lang="en-US" sz="2200" dirty="0">
              <a:solidFill>
                <a:schemeClr val="bg1"/>
              </a:solidFill>
            </a:endParaRPr>
          </a:p>
          <a:p>
            <a:pPr marL="651510" lvl="1" indent="-285750">
              <a:buFont typeface="Arial" panose="020B0604020202020204" pitchFamily="34" charset="0"/>
              <a:buChar char="•"/>
            </a:pPr>
            <a:endParaRPr lang="en-US" sz="2200" dirty="0">
              <a:solidFill>
                <a:schemeClr val="bg1"/>
              </a:solidFill>
            </a:endParaRPr>
          </a:p>
          <a:p>
            <a:pPr marL="651510" lvl="1" indent="-285750">
              <a:buFont typeface="Arial" panose="020B0604020202020204" pitchFamily="34" charset="0"/>
              <a:buChar char="•"/>
            </a:pPr>
            <a:endParaRPr lang="en-US" sz="2200" dirty="0">
              <a:solidFill>
                <a:schemeClr val="bg1"/>
              </a:solidFill>
            </a:endParaRPr>
          </a:p>
        </p:txBody>
      </p:sp>
    </p:spTree>
    <p:extLst>
      <p:ext uri="{BB962C8B-B14F-4D97-AF65-F5344CB8AC3E}">
        <p14:creationId xmlns:p14="http://schemas.microsoft.com/office/powerpoint/2010/main" val="228983031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smtClean="0"/>
              <a:t>ASU Climate Neutrality</a:t>
            </a:r>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129962" y="256030"/>
            <a:ext cx="1876973" cy="1076392"/>
          </a:xfrm>
          <a:prstGeom prst="rect">
            <a:avLst/>
          </a:prstGeom>
        </p:spPr>
      </p:pic>
      <p:sp>
        <p:nvSpPr>
          <p:cNvPr id="2" name="Rectangle 1"/>
          <p:cNvSpPr/>
          <p:nvPr/>
        </p:nvSpPr>
        <p:spPr>
          <a:xfrm>
            <a:off x="629727" y="1859340"/>
            <a:ext cx="11377208" cy="1446550"/>
          </a:xfrm>
          <a:prstGeom prst="rect">
            <a:avLst/>
          </a:prstGeom>
        </p:spPr>
        <p:txBody>
          <a:bodyPr wrap="square">
            <a:spAutoFit/>
          </a:bodyPr>
          <a:lstStyle/>
          <a:p>
            <a:pPr marL="651510" lvl="1" indent="-285750">
              <a:buFont typeface="Arial" panose="020B0604020202020204" pitchFamily="34" charset="0"/>
              <a:buChar char="•"/>
            </a:pPr>
            <a:endParaRPr lang="en-US" sz="2200" dirty="0" smtClean="0">
              <a:solidFill>
                <a:schemeClr val="bg1"/>
              </a:solidFill>
            </a:endParaRPr>
          </a:p>
          <a:p>
            <a:pPr marL="651510" lvl="1" indent="-285750">
              <a:buFont typeface="Arial" panose="020B0604020202020204" pitchFamily="34" charset="0"/>
              <a:buChar char="•"/>
            </a:pPr>
            <a:endParaRPr lang="en-US" sz="2200" dirty="0">
              <a:solidFill>
                <a:schemeClr val="bg1"/>
              </a:solidFill>
            </a:endParaRPr>
          </a:p>
          <a:p>
            <a:pPr marL="651510" lvl="1" indent="-285750">
              <a:buFont typeface="Arial" panose="020B0604020202020204" pitchFamily="34" charset="0"/>
              <a:buChar char="•"/>
            </a:pPr>
            <a:endParaRPr lang="en-US" sz="2200" dirty="0">
              <a:solidFill>
                <a:schemeClr val="bg1"/>
              </a:solidFill>
            </a:endParaRPr>
          </a:p>
          <a:p>
            <a:pPr marL="651510" lvl="1" indent="-285750">
              <a:buFont typeface="Arial" panose="020B0604020202020204" pitchFamily="34" charset="0"/>
              <a:buChar char="•"/>
            </a:pPr>
            <a:endParaRPr lang="en-US" sz="2200" dirty="0">
              <a:solidFill>
                <a:schemeClr val="bg1"/>
              </a:solidFill>
            </a:endParaRPr>
          </a:p>
        </p:txBody>
      </p:sp>
      <p:pic>
        <p:nvPicPr>
          <p:cNvPr id="5" name="Picture 4"/>
          <p:cNvPicPr>
            <a:picLocks noChangeAspect="1"/>
          </p:cNvPicPr>
          <p:nvPr/>
        </p:nvPicPr>
        <p:blipFill>
          <a:blip r:embed="rId3"/>
          <a:stretch>
            <a:fillRect/>
          </a:stretch>
        </p:blipFill>
        <p:spPr>
          <a:xfrm>
            <a:off x="6656852" y="1694730"/>
            <a:ext cx="4074648" cy="4153978"/>
          </a:xfrm>
          <a:prstGeom prst="rect">
            <a:avLst/>
          </a:prstGeom>
        </p:spPr>
      </p:pic>
      <p:sp>
        <p:nvSpPr>
          <p:cNvPr id="3" name="Rectangle 2"/>
          <p:cNvSpPr/>
          <p:nvPr/>
        </p:nvSpPr>
        <p:spPr>
          <a:xfrm>
            <a:off x="638353" y="1859340"/>
            <a:ext cx="6096000" cy="2246769"/>
          </a:xfrm>
          <a:prstGeom prst="rect">
            <a:avLst/>
          </a:prstGeom>
        </p:spPr>
        <p:txBody>
          <a:bodyPr>
            <a:spAutoFit/>
          </a:bodyPr>
          <a:lstStyle/>
          <a:p>
            <a:r>
              <a:rPr lang="en-US" sz="2800" dirty="0">
                <a:solidFill>
                  <a:schemeClr val="bg1"/>
                </a:solidFill>
              </a:rPr>
              <a:t>Total Building Space</a:t>
            </a:r>
          </a:p>
          <a:p>
            <a:r>
              <a:rPr lang="en-US" sz="2800" dirty="0">
                <a:solidFill>
                  <a:schemeClr val="bg1"/>
                </a:solidFill>
              </a:rPr>
              <a:t>	- 24,361,313 </a:t>
            </a:r>
            <a:r>
              <a:rPr lang="en-US" sz="2800" dirty="0" err="1">
                <a:solidFill>
                  <a:schemeClr val="bg1"/>
                </a:solidFill>
              </a:rPr>
              <a:t>sqft</a:t>
            </a:r>
            <a:r>
              <a:rPr lang="en-US" sz="2800" dirty="0">
                <a:solidFill>
                  <a:schemeClr val="bg1"/>
                </a:solidFill>
              </a:rPr>
              <a:t> (FY18)</a:t>
            </a:r>
          </a:p>
          <a:p>
            <a:endParaRPr lang="en-US" sz="2800" dirty="0">
              <a:solidFill>
                <a:schemeClr val="bg1"/>
              </a:solidFill>
            </a:endParaRPr>
          </a:p>
          <a:p>
            <a:r>
              <a:rPr lang="en-US" sz="2800" dirty="0">
                <a:solidFill>
                  <a:schemeClr val="bg1"/>
                </a:solidFill>
              </a:rPr>
              <a:t>Total Number of Students:</a:t>
            </a:r>
          </a:p>
          <a:p>
            <a:r>
              <a:rPr lang="en-US" sz="2800" dirty="0">
                <a:solidFill>
                  <a:schemeClr val="bg1"/>
                </a:solidFill>
              </a:rPr>
              <a:t>	- Over 100,000</a:t>
            </a:r>
          </a:p>
        </p:txBody>
      </p:sp>
    </p:spTree>
    <p:extLst>
      <p:ext uri="{BB962C8B-B14F-4D97-AF65-F5344CB8AC3E}">
        <p14:creationId xmlns:p14="http://schemas.microsoft.com/office/powerpoint/2010/main" val="176922931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334655" y="353533"/>
            <a:ext cx="10515600" cy="1208643"/>
          </a:xfrm>
        </p:spPr>
        <p:txBody>
          <a:bodyPr/>
          <a:lstStyle/>
          <a:p>
            <a:r>
              <a:rPr lang="en-US" b="0" dirty="0" smtClean="0"/>
              <a:t>Energy Innovations</a:t>
            </a:r>
            <a:endParaRPr lang="en-US" b="0" dirty="0"/>
          </a:p>
        </p:txBody>
      </p:sp>
      <p:sp>
        <p:nvSpPr>
          <p:cNvPr id="9" name="Text Placeholder 8"/>
          <p:cNvSpPr>
            <a:spLocks noGrp="1"/>
          </p:cNvSpPr>
          <p:nvPr>
            <p:ph type="body" sz="quarter" idx="13"/>
          </p:nvPr>
        </p:nvSpPr>
        <p:spPr>
          <a:xfrm>
            <a:off x="838200" y="1791930"/>
            <a:ext cx="10515600" cy="4232856"/>
          </a:xfrm>
        </p:spPr>
        <p:txBody>
          <a:bodyPr>
            <a:normAutofit/>
          </a:bodyPr>
          <a:lstStyle/>
          <a:p>
            <a:pPr marL="457200" lvl="1" indent="0">
              <a:buNone/>
            </a:pPr>
            <a:endParaRPr lang="en-US" sz="1600" dirty="0" smtClean="0"/>
          </a:p>
          <a:p>
            <a:pPr marL="457200" lvl="1" indent="0">
              <a:buNone/>
            </a:pPr>
            <a:r>
              <a:rPr lang="en-US" sz="3600" dirty="0" smtClean="0"/>
              <a:t>Two </a:t>
            </a:r>
            <a:r>
              <a:rPr lang="en-US" sz="3600" dirty="0"/>
              <a:t>s</a:t>
            </a:r>
            <a:r>
              <a:rPr lang="en-US" sz="3600" dirty="0" smtClean="0"/>
              <a:t>ides to reach Climate Neutrality:</a:t>
            </a:r>
          </a:p>
          <a:p>
            <a:pPr lvl="2"/>
            <a:endParaRPr lang="en-US" sz="2800" dirty="0" smtClean="0"/>
          </a:p>
          <a:p>
            <a:pPr lvl="2"/>
            <a:r>
              <a:rPr lang="en-US" sz="3200" dirty="0" smtClean="0"/>
              <a:t>Supply Side</a:t>
            </a:r>
          </a:p>
          <a:p>
            <a:pPr lvl="3"/>
            <a:r>
              <a:rPr lang="en-US" sz="2400" dirty="0" smtClean="0"/>
              <a:t>Changing the purchase of energy to zero carbon emission sources</a:t>
            </a:r>
          </a:p>
          <a:p>
            <a:pPr lvl="2"/>
            <a:r>
              <a:rPr lang="en-US" sz="3200" dirty="0" smtClean="0"/>
              <a:t>Demand Side</a:t>
            </a:r>
          </a:p>
          <a:p>
            <a:pPr lvl="3"/>
            <a:r>
              <a:rPr lang="en-US" sz="2400" dirty="0"/>
              <a:t>Addressing and implementing energy savings strategies and the point of consumption</a:t>
            </a:r>
          </a:p>
          <a:p>
            <a:pPr lvl="3"/>
            <a:endParaRPr lang="en-US" sz="3400" dirty="0" smtClean="0"/>
          </a:p>
          <a:p>
            <a:pPr marL="457200" lvl="1" indent="0">
              <a:buNone/>
            </a:pPr>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129962" y="256030"/>
            <a:ext cx="1876973" cy="1076392"/>
          </a:xfrm>
          <a:prstGeom prst="rect">
            <a:avLst/>
          </a:prstGeom>
        </p:spPr>
      </p:pic>
    </p:spTree>
    <p:extLst>
      <p:ext uri="{BB962C8B-B14F-4D97-AF65-F5344CB8AC3E}">
        <p14:creationId xmlns:p14="http://schemas.microsoft.com/office/powerpoint/2010/main" val="193405601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p:cNvSpPr>
            <a:spLocks noGrp="1"/>
          </p:cNvSpPr>
          <p:nvPr>
            <p:ph type="body" sz="quarter" idx="13"/>
          </p:nvPr>
        </p:nvSpPr>
        <p:spPr>
          <a:xfrm>
            <a:off x="838200" y="1762432"/>
            <a:ext cx="10515600" cy="4518728"/>
          </a:xfrm>
        </p:spPr>
        <p:txBody>
          <a:bodyPr>
            <a:normAutofit/>
          </a:bodyPr>
          <a:lstStyle/>
          <a:p>
            <a:pPr marL="457200" lvl="1" indent="0">
              <a:buNone/>
            </a:pPr>
            <a:endParaRPr lang="en-US" sz="1600" dirty="0" smtClean="0"/>
          </a:p>
          <a:p>
            <a:pPr marL="457200" lvl="1" indent="0">
              <a:buNone/>
            </a:pPr>
            <a:r>
              <a:rPr lang="en-US" sz="4400" dirty="0" smtClean="0"/>
              <a:t>Supply Side</a:t>
            </a:r>
          </a:p>
          <a:p>
            <a:pPr lvl="2"/>
            <a:r>
              <a:rPr lang="en-US" sz="3000" dirty="0" smtClean="0"/>
              <a:t>Campus </a:t>
            </a:r>
            <a:r>
              <a:rPr lang="en-US" sz="3000" dirty="0"/>
              <a:t>Solarization</a:t>
            </a:r>
          </a:p>
          <a:p>
            <a:pPr lvl="2"/>
            <a:r>
              <a:rPr lang="en-US" sz="3000" dirty="0" smtClean="0"/>
              <a:t>Co-Generation (CHP)</a:t>
            </a:r>
            <a:endParaRPr lang="en-US" sz="3000" dirty="0"/>
          </a:p>
          <a:p>
            <a:pPr lvl="2"/>
            <a:r>
              <a:rPr lang="en-US" sz="3000" dirty="0"/>
              <a:t>Micro-Grid</a:t>
            </a:r>
          </a:p>
          <a:p>
            <a:pPr lvl="2"/>
            <a:r>
              <a:rPr lang="en-US" sz="3000" dirty="0" smtClean="0"/>
              <a:t>Battery &amp; Thermal Storage</a:t>
            </a:r>
          </a:p>
          <a:p>
            <a:pPr lvl="2"/>
            <a:r>
              <a:rPr lang="en-US" sz="3000" dirty="0" err="1" smtClean="0"/>
              <a:t>BioGas</a:t>
            </a:r>
            <a:endParaRPr lang="en-US" sz="3000" dirty="0"/>
          </a:p>
          <a:p>
            <a:pPr lvl="2"/>
            <a:r>
              <a:rPr lang="en-US" sz="3000" dirty="0"/>
              <a:t>New and upcoming technologies &amp; energy sources</a:t>
            </a:r>
          </a:p>
          <a:p>
            <a:pPr marL="457200" lvl="1" indent="0">
              <a:buNone/>
            </a:pPr>
            <a:endParaRPr lang="en-US" sz="3200" dirty="0" smtClean="0"/>
          </a:p>
          <a:p>
            <a:pPr marL="457200" lvl="1" indent="0">
              <a:buNone/>
            </a:pPr>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129962" y="256030"/>
            <a:ext cx="1876973" cy="1076392"/>
          </a:xfrm>
          <a:prstGeom prst="rect">
            <a:avLst/>
          </a:prstGeom>
        </p:spPr>
      </p:pic>
      <p:sp>
        <p:nvSpPr>
          <p:cNvPr id="6" name="Title 7"/>
          <p:cNvSpPr>
            <a:spLocks noGrp="1"/>
          </p:cNvSpPr>
          <p:nvPr>
            <p:ph type="title"/>
          </p:nvPr>
        </p:nvSpPr>
        <p:spPr>
          <a:xfrm>
            <a:off x="334655" y="353533"/>
            <a:ext cx="10515600" cy="1208643"/>
          </a:xfrm>
        </p:spPr>
        <p:txBody>
          <a:bodyPr/>
          <a:lstStyle/>
          <a:p>
            <a:r>
              <a:rPr lang="en-US" b="0" dirty="0" smtClean="0"/>
              <a:t>Energy Innovations</a:t>
            </a:r>
            <a:endParaRPr lang="en-US" b="0" dirty="0"/>
          </a:p>
        </p:txBody>
      </p:sp>
    </p:spTree>
    <p:extLst>
      <p:ext uri="{BB962C8B-B14F-4D97-AF65-F5344CB8AC3E}">
        <p14:creationId xmlns:p14="http://schemas.microsoft.com/office/powerpoint/2010/main" val="338074018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p:cNvSpPr>
            <a:spLocks noGrp="1"/>
          </p:cNvSpPr>
          <p:nvPr>
            <p:ph type="body" sz="quarter" idx="13"/>
          </p:nvPr>
        </p:nvSpPr>
        <p:spPr>
          <a:xfrm>
            <a:off x="838200" y="1777181"/>
            <a:ext cx="10515600" cy="4350153"/>
          </a:xfrm>
        </p:spPr>
        <p:txBody>
          <a:bodyPr>
            <a:normAutofit/>
          </a:bodyPr>
          <a:lstStyle/>
          <a:p>
            <a:pPr marL="457200" lvl="1" indent="0">
              <a:buNone/>
            </a:pPr>
            <a:endParaRPr lang="en-US" sz="1600" dirty="0" smtClean="0"/>
          </a:p>
          <a:p>
            <a:pPr marL="457200" lvl="1" indent="0">
              <a:buNone/>
            </a:pPr>
            <a:r>
              <a:rPr lang="en-US" sz="4400" dirty="0" smtClean="0"/>
              <a:t>Demand Side</a:t>
            </a:r>
          </a:p>
          <a:p>
            <a:pPr lvl="2"/>
            <a:r>
              <a:rPr lang="en-US" sz="3000" dirty="0"/>
              <a:t>Building </a:t>
            </a:r>
            <a:r>
              <a:rPr lang="en-US" sz="3000" dirty="0" smtClean="0"/>
              <a:t>retrofits</a:t>
            </a:r>
          </a:p>
          <a:p>
            <a:pPr lvl="3"/>
            <a:r>
              <a:rPr lang="en-US" sz="2800" dirty="0" smtClean="0"/>
              <a:t>Mechanical, Lighting, Plug Loads</a:t>
            </a:r>
            <a:endParaRPr lang="en-US" sz="2800" dirty="0"/>
          </a:p>
          <a:p>
            <a:pPr lvl="2"/>
            <a:r>
              <a:rPr lang="en-US" sz="3000" dirty="0" smtClean="0"/>
              <a:t>Central </a:t>
            </a:r>
            <a:r>
              <a:rPr lang="en-US" sz="3000" dirty="0"/>
              <a:t>Plant </a:t>
            </a:r>
            <a:r>
              <a:rPr lang="en-US" sz="3000" dirty="0" smtClean="0"/>
              <a:t>&amp; Building Optimization</a:t>
            </a:r>
          </a:p>
          <a:p>
            <a:pPr lvl="2"/>
            <a:r>
              <a:rPr lang="en-US" sz="3000" dirty="0" smtClean="0"/>
              <a:t>Updated control sequences and operations</a:t>
            </a:r>
          </a:p>
          <a:p>
            <a:pPr lvl="2"/>
            <a:r>
              <a:rPr lang="en-US" sz="3000" dirty="0"/>
              <a:t>Energy Services Performance </a:t>
            </a:r>
            <a:r>
              <a:rPr lang="en-US" sz="3000" dirty="0" smtClean="0"/>
              <a:t>Contracts</a:t>
            </a:r>
          </a:p>
          <a:p>
            <a:pPr lvl="2"/>
            <a:r>
              <a:rPr lang="en-US" sz="3000" dirty="0" smtClean="0"/>
              <a:t>Demand Response</a:t>
            </a:r>
            <a:endParaRPr lang="en-US" sz="3000" dirty="0"/>
          </a:p>
          <a:p>
            <a:pPr lvl="2"/>
            <a:r>
              <a:rPr lang="en-US" sz="3000" dirty="0" smtClean="0"/>
              <a:t>New </a:t>
            </a:r>
            <a:r>
              <a:rPr lang="en-US" sz="3000" dirty="0"/>
              <a:t>and upcoming technologies</a:t>
            </a:r>
          </a:p>
          <a:p>
            <a:pPr marL="457200" lvl="1" indent="0">
              <a:buNone/>
            </a:pPr>
            <a:endParaRPr lang="en-US" sz="3200" dirty="0" smtClean="0"/>
          </a:p>
          <a:p>
            <a:pPr marL="457200" lvl="1" indent="0">
              <a:buNone/>
            </a:pPr>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129962" y="256030"/>
            <a:ext cx="1876973" cy="1076392"/>
          </a:xfrm>
          <a:prstGeom prst="rect">
            <a:avLst/>
          </a:prstGeom>
        </p:spPr>
      </p:pic>
      <p:sp>
        <p:nvSpPr>
          <p:cNvPr id="6" name="Title 7"/>
          <p:cNvSpPr>
            <a:spLocks noGrp="1"/>
          </p:cNvSpPr>
          <p:nvPr>
            <p:ph type="title"/>
          </p:nvPr>
        </p:nvSpPr>
        <p:spPr>
          <a:xfrm>
            <a:off x="334655" y="353533"/>
            <a:ext cx="10515600" cy="1208643"/>
          </a:xfrm>
        </p:spPr>
        <p:txBody>
          <a:bodyPr/>
          <a:lstStyle/>
          <a:p>
            <a:r>
              <a:rPr lang="en-US" b="0" dirty="0" smtClean="0"/>
              <a:t>Energy Innovations</a:t>
            </a:r>
            <a:endParaRPr lang="en-US" b="0" dirty="0"/>
          </a:p>
        </p:txBody>
      </p:sp>
    </p:spTree>
    <p:extLst>
      <p:ext uri="{BB962C8B-B14F-4D97-AF65-F5344CB8AC3E}">
        <p14:creationId xmlns:p14="http://schemas.microsoft.com/office/powerpoint/2010/main" val="331366515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ctrTitle"/>
          </p:nvPr>
        </p:nvSpPr>
        <p:spPr>
          <a:xfrm>
            <a:off x="552848" y="2121347"/>
            <a:ext cx="10515600" cy="2673965"/>
          </a:xfrm>
        </p:spPr>
        <p:txBody>
          <a:bodyPr>
            <a:normAutofit/>
          </a:bodyPr>
          <a:lstStyle/>
          <a:p>
            <a:r>
              <a:rPr lang="en-US" sz="6600" dirty="0" smtClean="0"/>
              <a:t>Supply Side</a:t>
            </a:r>
            <a:endParaRPr lang="en-US" sz="6600"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129962" y="256030"/>
            <a:ext cx="1876973" cy="1076392"/>
          </a:xfrm>
          <a:prstGeom prst="rect">
            <a:avLst/>
          </a:prstGeom>
        </p:spPr>
      </p:pic>
    </p:spTree>
    <p:extLst>
      <p:ext uri="{BB962C8B-B14F-4D97-AF65-F5344CB8AC3E}">
        <p14:creationId xmlns:p14="http://schemas.microsoft.com/office/powerpoint/2010/main" val="965764439"/>
      </p:ext>
    </p:extLst>
  </p:cSld>
  <p:clrMapOvr>
    <a:masterClrMapping/>
  </p:clrMapOvr>
  <p:timing>
    <p:tnLst>
      <p:par>
        <p:cTn id="1" dur="indefinite" restart="never" nodeType="tmRoot"/>
      </p:par>
    </p:tnLst>
  </p:timing>
</p:sld>
</file>

<file path=ppt/theme/theme1.xml><?xml version="1.0" encoding="utf-8"?>
<a:theme xmlns:a="http://schemas.openxmlformats.org/drawingml/2006/main" name="1_ASU_Master">
  <a:themeElements>
    <a:clrScheme name="ASU">
      <a:dk1>
        <a:sysClr val="windowText" lastClr="000000"/>
      </a:dk1>
      <a:lt1>
        <a:sysClr val="window" lastClr="FFFFFF"/>
      </a:lt1>
      <a:dk2>
        <a:srgbClr val="8C1D40"/>
      </a:dk2>
      <a:lt2>
        <a:srgbClr val="FFFFFF"/>
      </a:lt2>
      <a:accent1>
        <a:srgbClr val="FFC627"/>
      </a:accent1>
      <a:accent2>
        <a:srgbClr val="78BE20"/>
      </a:accent2>
      <a:accent3>
        <a:srgbClr val="00A3E0"/>
      </a:accent3>
      <a:accent4>
        <a:srgbClr val="FF7F32"/>
      </a:accent4>
      <a:accent5>
        <a:srgbClr val="FFC627"/>
      </a:accent5>
      <a:accent6>
        <a:srgbClr val="78BE20"/>
      </a:accent6>
      <a:hlink>
        <a:srgbClr val="0563C1"/>
      </a:hlink>
      <a:folHlink>
        <a:srgbClr val="954F72"/>
      </a:folHlink>
    </a:clrScheme>
    <a:fontScheme name="ASU">
      <a:majorFont>
        <a:latin typeface="Arial"/>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dirty="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ASU_Master">
  <a:themeElements>
    <a:clrScheme name="ASU">
      <a:dk1>
        <a:sysClr val="windowText" lastClr="000000"/>
      </a:dk1>
      <a:lt1>
        <a:sysClr val="window" lastClr="FFFFFF"/>
      </a:lt1>
      <a:dk2>
        <a:srgbClr val="8C1D40"/>
      </a:dk2>
      <a:lt2>
        <a:srgbClr val="FFFFFF"/>
      </a:lt2>
      <a:accent1>
        <a:srgbClr val="FFC627"/>
      </a:accent1>
      <a:accent2>
        <a:srgbClr val="78BE20"/>
      </a:accent2>
      <a:accent3>
        <a:srgbClr val="00A3E0"/>
      </a:accent3>
      <a:accent4>
        <a:srgbClr val="FF7F32"/>
      </a:accent4>
      <a:accent5>
        <a:srgbClr val="FFC627"/>
      </a:accent5>
      <a:accent6>
        <a:srgbClr val="78BE20"/>
      </a:accent6>
      <a:hlink>
        <a:srgbClr val="0563C1"/>
      </a:hlink>
      <a:folHlink>
        <a:srgbClr val="954F72"/>
      </a:folHlink>
    </a:clrScheme>
    <a:fontScheme name="ASU">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ASU_Master">
  <a:themeElements>
    <a:clrScheme name="ASU">
      <a:dk1>
        <a:sysClr val="windowText" lastClr="000000"/>
      </a:dk1>
      <a:lt1>
        <a:sysClr val="window" lastClr="FFFFFF"/>
      </a:lt1>
      <a:dk2>
        <a:srgbClr val="8C1D40"/>
      </a:dk2>
      <a:lt2>
        <a:srgbClr val="FFFFFF"/>
      </a:lt2>
      <a:accent1>
        <a:srgbClr val="FFC627"/>
      </a:accent1>
      <a:accent2>
        <a:srgbClr val="78BE20"/>
      </a:accent2>
      <a:accent3>
        <a:srgbClr val="00A3E0"/>
      </a:accent3>
      <a:accent4>
        <a:srgbClr val="FF7F32"/>
      </a:accent4>
      <a:accent5>
        <a:srgbClr val="FFC627"/>
      </a:accent5>
      <a:accent6>
        <a:srgbClr val="78BE20"/>
      </a:accent6>
      <a:hlink>
        <a:srgbClr val="0563C1"/>
      </a:hlink>
      <a:folHlink>
        <a:srgbClr val="954F72"/>
      </a:folHlink>
    </a:clrScheme>
    <a:fontScheme name="ASU">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4_ASU_Master">
  <a:themeElements>
    <a:clrScheme name="ASU">
      <a:dk1>
        <a:sysClr val="windowText" lastClr="000000"/>
      </a:dk1>
      <a:lt1>
        <a:sysClr val="window" lastClr="FFFFFF"/>
      </a:lt1>
      <a:dk2>
        <a:srgbClr val="8C1D40"/>
      </a:dk2>
      <a:lt2>
        <a:srgbClr val="FFFFFF"/>
      </a:lt2>
      <a:accent1>
        <a:srgbClr val="FFC627"/>
      </a:accent1>
      <a:accent2>
        <a:srgbClr val="78BE20"/>
      </a:accent2>
      <a:accent3>
        <a:srgbClr val="00A3E0"/>
      </a:accent3>
      <a:accent4>
        <a:srgbClr val="FF7F32"/>
      </a:accent4>
      <a:accent5>
        <a:srgbClr val="FFC627"/>
      </a:accent5>
      <a:accent6>
        <a:srgbClr val="78BE20"/>
      </a:accent6>
      <a:hlink>
        <a:srgbClr val="0563C1"/>
      </a:hlink>
      <a:folHlink>
        <a:srgbClr val="954F72"/>
      </a:folHlink>
    </a:clrScheme>
    <a:fontScheme name="ASU">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2162</TotalTime>
  <Words>1063</Words>
  <Application>Microsoft Office PowerPoint</Application>
  <PresentationFormat>Widescreen</PresentationFormat>
  <Paragraphs>301</Paragraphs>
  <Slides>39</Slides>
  <Notes>0</Notes>
  <HiddenSlides>0</HiddenSlides>
  <MMClips>0</MMClips>
  <ScaleCrop>false</ScaleCrop>
  <HeadingPairs>
    <vt:vector size="6" baseType="variant">
      <vt:variant>
        <vt:lpstr>Fonts Used</vt:lpstr>
      </vt:variant>
      <vt:variant>
        <vt:i4>1</vt:i4>
      </vt:variant>
      <vt:variant>
        <vt:lpstr>Theme</vt:lpstr>
      </vt:variant>
      <vt:variant>
        <vt:i4>4</vt:i4>
      </vt:variant>
      <vt:variant>
        <vt:lpstr>Slide Titles</vt:lpstr>
      </vt:variant>
      <vt:variant>
        <vt:i4>39</vt:i4>
      </vt:variant>
    </vt:vector>
  </HeadingPairs>
  <TitlesOfParts>
    <vt:vector size="44" baseType="lpstr">
      <vt:lpstr>Arial</vt:lpstr>
      <vt:lpstr>1_ASU_Master</vt:lpstr>
      <vt:lpstr>2_ASU_Master</vt:lpstr>
      <vt:lpstr>3_ASU_Master</vt:lpstr>
      <vt:lpstr>4_ASU_Master</vt:lpstr>
      <vt:lpstr>Energy Innovations - Carbon Reduction &amp; Energy Saving Opportunities</vt:lpstr>
      <vt:lpstr>Introduction</vt:lpstr>
      <vt:lpstr>Introduction</vt:lpstr>
      <vt:lpstr>ASU Climate Neutrality</vt:lpstr>
      <vt:lpstr>ASU Climate Neutrality</vt:lpstr>
      <vt:lpstr>Energy Innovations</vt:lpstr>
      <vt:lpstr>Energy Innovations</vt:lpstr>
      <vt:lpstr>Energy Innovations</vt:lpstr>
      <vt:lpstr>Supply Side</vt:lpstr>
      <vt:lpstr>Supply Side</vt:lpstr>
      <vt:lpstr>Supply Side</vt:lpstr>
      <vt:lpstr>Supply Side</vt:lpstr>
      <vt:lpstr>Supply Side</vt:lpstr>
      <vt:lpstr>Supply Side</vt:lpstr>
      <vt:lpstr>Supply Side</vt:lpstr>
      <vt:lpstr>Supply Side</vt:lpstr>
      <vt:lpstr>Demand Side</vt:lpstr>
      <vt:lpstr>Demand Side</vt:lpstr>
      <vt:lpstr>Demand Side</vt:lpstr>
      <vt:lpstr>Demand Side</vt:lpstr>
      <vt:lpstr>Demand Side</vt:lpstr>
      <vt:lpstr>Demand Side</vt:lpstr>
      <vt:lpstr>Demand Side</vt:lpstr>
      <vt:lpstr>Demand Side</vt:lpstr>
      <vt:lpstr>Demand Side</vt:lpstr>
      <vt:lpstr>Energy Conservation Measures</vt:lpstr>
      <vt:lpstr>Demand Side Partners</vt:lpstr>
      <vt:lpstr>SIRF</vt:lpstr>
      <vt:lpstr>SIRF</vt:lpstr>
      <vt:lpstr>SIRF</vt:lpstr>
      <vt:lpstr>SIRF</vt:lpstr>
      <vt:lpstr>Projects</vt:lpstr>
      <vt:lpstr>Projects</vt:lpstr>
      <vt:lpstr>Projects</vt:lpstr>
      <vt:lpstr>Projects</vt:lpstr>
      <vt:lpstr>Projects</vt:lpstr>
      <vt:lpstr>Projects</vt:lpstr>
      <vt:lpstr>Projects</vt:lpstr>
      <vt:lpstr>Questions?</vt:lpstr>
    </vt:vector>
  </TitlesOfParts>
  <Company>Arizona State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Emmanuel Padilla</dc:creator>
  <cp:lastModifiedBy>Robert Vandling</cp:lastModifiedBy>
  <cp:revision>118</cp:revision>
  <dcterms:created xsi:type="dcterms:W3CDTF">2017-05-15T15:28:11Z</dcterms:created>
  <dcterms:modified xsi:type="dcterms:W3CDTF">2018-11-02T14:40:20Z</dcterms:modified>
</cp:coreProperties>
</file>